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76" r:id="rId2"/>
  </p:sldMasterIdLst>
  <p:notesMasterIdLst>
    <p:notesMasterId r:id="rId43"/>
  </p:notesMasterIdLst>
  <p:sldIdLst>
    <p:sldId id="257" r:id="rId3"/>
    <p:sldId id="259" r:id="rId4"/>
    <p:sldId id="258" r:id="rId5"/>
    <p:sldId id="280" r:id="rId6"/>
    <p:sldId id="297" r:id="rId7"/>
    <p:sldId id="298" r:id="rId8"/>
    <p:sldId id="305" r:id="rId9"/>
    <p:sldId id="306" r:id="rId10"/>
    <p:sldId id="301" r:id="rId11"/>
    <p:sldId id="302" r:id="rId12"/>
    <p:sldId id="304" r:id="rId13"/>
    <p:sldId id="309" r:id="rId14"/>
    <p:sldId id="303" r:id="rId15"/>
    <p:sldId id="310" r:id="rId16"/>
    <p:sldId id="311" r:id="rId17"/>
    <p:sldId id="312" r:id="rId18"/>
    <p:sldId id="313" r:id="rId19"/>
    <p:sldId id="314" r:id="rId20"/>
    <p:sldId id="261" r:id="rId21"/>
    <p:sldId id="278" r:id="rId22"/>
    <p:sldId id="260" r:id="rId23"/>
    <p:sldId id="267" r:id="rId24"/>
    <p:sldId id="265" r:id="rId25"/>
    <p:sldId id="262" r:id="rId26"/>
    <p:sldId id="289" r:id="rId27"/>
    <p:sldId id="269" r:id="rId28"/>
    <p:sldId id="284" r:id="rId29"/>
    <p:sldId id="285" r:id="rId30"/>
    <p:sldId id="277" r:id="rId31"/>
    <p:sldId id="287" r:id="rId32"/>
    <p:sldId id="271" r:id="rId33"/>
    <p:sldId id="270" r:id="rId34"/>
    <p:sldId id="288" r:id="rId35"/>
    <p:sldId id="266" r:id="rId36"/>
    <p:sldId id="296" r:id="rId37"/>
    <p:sldId id="307" r:id="rId38"/>
    <p:sldId id="268" r:id="rId39"/>
    <p:sldId id="272" r:id="rId40"/>
    <p:sldId id="292" r:id="rId41"/>
    <p:sldId id="295"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83D"/>
    <a:srgbClr val="7939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0D5822-D3C2-4460-94D2-137934311A00}" v="535" dt="2017-11-04T21:42:20.541"/>
    <p1510:client id="{F58EF44C-05B4-4A8B-9897-A74C3993D2EE}" v="6" dt="2017-11-05T15:43:15.612"/>
    <p1510:client id="{DB4F9313-0784-4ED5-A4F8-53C7C65BEE76}" v="353" dt="2017-11-05T02:09:31.806"/>
    <p1510:client id="{EBC4CB75-AE81-450E-B164-50BE246FEDFE}" v="129" dt="2017-11-05T02:12:24.982"/>
    <p1510:client id="{4861C0B4-ABF0-4C34-9297-29B761479545}" v="50" dt="2017-11-05T15:53:47.5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9B737A-C64B-46F2-9B80-5C230C255C9B}" type="datetimeFigureOut">
              <a:rPr lang="en-US" smtClean="0"/>
              <a:t>11/5/2017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6DC872-5840-4D4A-BE0C-BFF8969432D8}" type="slidenum">
              <a:rPr lang="en-US" smtClean="0"/>
              <a:t>‹#›</a:t>
            </a:fld>
            <a:endParaRPr lang="en-US"/>
          </a:p>
        </p:txBody>
      </p:sp>
    </p:spTree>
    <p:extLst>
      <p:ext uri="{BB962C8B-B14F-4D97-AF65-F5344CB8AC3E}">
        <p14:creationId xmlns:p14="http://schemas.microsoft.com/office/powerpoint/2010/main" val="2509648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a:t>Three interlocking</a:t>
            </a:r>
            <a:r>
              <a:rPr lang="en-US" sz="1400" b="1" baseline="0"/>
              <a:t> rings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a:t>(Intermediate)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r>
              <a:rPr lang="en-US" sz="1200" b="1" kern="1200">
                <a:solidFill>
                  <a:schemeClr val="tx1"/>
                </a:solidFill>
                <a:effectLst/>
                <a:latin typeface="+mn-lt"/>
                <a:ea typeface="+mn-ea"/>
                <a:cs typeface="+mn-cs"/>
              </a:rPr>
              <a:t>Tip</a:t>
            </a:r>
            <a:r>
              <a:rPr lang="en-US" sz="1200" kern="1200">
                <a:solidFill>
                  <a:schemeClr val="tx1"/>
                </a:solidFill>
                <a:effectLst/>
                <a:latin typeface="+mn-lt"/>
                <a:ea typeface="+mn-ea"/>
                <a:cs typeface="+mn-cs"/>
              </a:rPr>
              <a:t>: Some shape effects on this slide are created with the </a:t>
            </a:r>
            <a:r>
              <a:rPr lang="en-US" sz="1200" b="1" kern="1200">
                <a:solidFill>
                  <a:schemeClr val="tx1"/>
                </a:solidFill>
                <a:effectLst/>
                <a:latin typeface="+mn-lt"/>
                <a:ea typeface="+mn-ea"/>
                <a:cs typeface="+mn-cs"/>
              </a:rPr>
              <a:t>Combine Shapes </a:t>
            </a:r>
            <a:r>
              <a:rPr lang="en-US" sz="1200" kern="1200">
                <a:solidFill>
                  <a:schemeClr val="tx1"/>
                </a:solidFill>
                <a:effectLst/>
                <a:latin typeface="+mn-lt"/>
                <a:ea typeface="+mn-ea"/>
                <a:cs typeface="+mn-cs"/>
              </a:rPr>
              <a:t>commands. To access this command, you must add it to the Quick Access Toolbar, located above the </a:t>
            </a:r>
            <a:r>
              <a:rPr lang="en-US" sz="1200" b="1" kern="1200">
                <a:solidFill>
                  <a:schemeClr val="tx1"/>
                </a:solidFill>
                <a:effectLst/>
                <a:latin typeface="+mn-lt"/>
                <a:ea typeface="+mn-ea"/>
                <a:cs typeface="+mn-cs"/>
              </a:rPr>
              <a:t>File</a:t>
            </a:r>
            <a:r>
              <a:rPr lang="en-US" sz="1200" kern="1200">
                <a:solidFill>
                  <a:schemeClr val="tx1"/>
                </a:solidFill>
                <a:effectLst/>
                <a:latin typeface="+mn-lt"/>
                <a:ea typeface="+mn-ea"/>
                <a:cs typeface="+mn-cs"/>
              </a:rPr>
              <a:t> tab.  To customize the Quick Access Toolbar, do the following:</a:t>
            </a:r>
          </a:p>
          <a:p>
            <a:pPr marL="228600" lvl="0" indent="-228600">
              <a:buFont typeface="+mj-lt"/>
              <a:buAutoNum type="arabicPeriod"/>
            </a:pPr>
            <a:r>
              <a:rPr lang="en-US" sz="1200" kern="1200">
                <a:solidFill>
                  <a:schemeClr val="tx1"/>
                </a:solidFill>
                <a:effectLst/>
                <a:latin typeface="+mn-lt"/>
                <a:ea typeface="+mn-ea"/>
                <a:cs typeface="+mn-cs"/>
              </a:rPr>
              <a:t>Click the arrow next to the Quick Access Toolbar, and then under </a:t>
            </a:r>
            <a:r>
              <a:rPr lang="en-US" sz="1200" b="1" kern="1200">
                <a:solidFill>
                  <a:schemeClr val="tx1"/>
                </a:solidFill>
                <a:effectLst/>
                <a:latin typeface="+mn-lt"/>
                <a:ea typeface="+mn-ea"/>
                <a:cs typeface="+mn-cs"/>
              </a:rPr>
              <a:t>Customize</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Quick</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Access</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Toolbar</a:t>
            </a:r>
            <a:r>
              <a:rPr lang="en-US" sz="1200" kern="1200">
                <a:solidFill>
                  <a:schemeClr val="tx1"/>
                </a:solidFill>
                <a:effectLst/>
                <a:latin typeface="+mn-lt"/>
                <a:ea typeface="+mn-ea"/>
                <a:cs typeface="+mn-cs"/>
              </a:rPr>
              <a:t> click </a:t>
            </a:r>
            <a:r>
              <a:rPr lang="en-US" sz="1200" b="1" kern="1200">
                <a:solidFill>
                  <a:schemeClr val="tx1"/>
                </a:solidFill>
                <a:effectLst/>
                <a:latin typeface="+mn-lt"/>
                <a:ea typeface="+mn-ea"/>
                <a:cs typeface="+mn-cs"/>
              </a:rPr>
              <a:t>More</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Commands</a:t>
            </a:r>
            <a:r>
              <a:rPr lang="en-US" sz="1200" kern="1200">
                <a:solidFill>
                  <a:schemeClr val="tx1"/>
                </a:solidFill>
                <a:effectLst/>
                <a:latin typeface="+mn-lt"/>
                <a:ea typeface="+mn-ea"/>
                <a:cs typeface="+mn-cs"/>
              </a:rPr>
              <a:t>.</a:t>
            </a:r>
          </a:p>
          <a:p>
            <a:pPr marL="228600" lvl="0" indent="-228600">
              <a:buFont typeface="+mj-lt"/>
              <a:buAutoNum type="arabicPeriod"/>
            </a:pPr>
            <a:r>
              <a:rPr lang="en-US" sz="1200" kern="1200">
                <a:solidFill>
                  <a:schemeClr val="tx1"/>
                </a:solidFill>
                <a:effectLst/>
                <a:latin typeface="+mn-lt"/>
                <a:ea typeface="+mn-ea"/>
                <a:cs typeface="+mn-cs"/>
              </a:rPr>
              <a:t>In the </a:t>
            </a:r>
            <a:r>
              <a:rPr lang="en-US" sz="1200" b="1" kern="1200">
                <a:solidFill>
                  <a:schemeClr val="tx1"/>
                </a:solidFill>
                <a:effectLst/>
                <a:latin typeface="+mn-lt"/>
                <a:ea typeface="+mn-ea"/>
                <a:cs typeface="+mn-cs"/>
              </a:rPr>
              <a:t>PowerPoint</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Options</a:t>
            </a:r>
            <a:r>
              <a:rPr lang="en-US" sz="1200" kern="1200">
                <a:solidFill>
                  <a:schemeClr val="tx1"/>
                </a:solidFill>
                <a:effectLst/>
                <a:latin typeface="+mn-lt"/>
                <a:ea typeface="+mn-ea"/>
                <a:cs typeface="+mn-cs"/>
              </a:rPr>
              <a:t> dialog box, in the </a:t>
            </a:r>
            <a:r>
              <a:rPr lang="en-US" sz="1200" b="1" kern="1200">
                <a:solidFill>
                  <a:schemeClr val="tx1"/>
                </a:solidFill>
                <a:effectLst/>
                <a:latin typeface="+mn-lt"/>
                <a:ea typeface="+mn-ea"/>
                <a:cs typeface="+mn-cs"/>
              </a:rPr>
              <a:t>Choose commands from </a:t>
            </a:r>
            <a:r>
              <a:rPr lang="en-US" sz="1200" kern="1200">
                <a:solidFill>
                  <a:schemeClr val="tx1"/>
                </a:solidFill>
                <a:effectLst/>
                <a:latin typeface="+mn-lt"/>
                <a:ea typeface="+mn-ea"/>
                <a:cs typeface="+mn-cs"/>
              </a:rPr>
              <a:t>list, select </a:t>
            </a:r>
            <a:r>
              <a:rPr lang="en-US" sz="1200" b="1" kern="1200">
                <a:solidFill>
                  <a:schemeClr val="tx1"/>
                </a:solidFill>
                <a:effectLst/>
                <a:latin typeface="+mn-lt"/>
                <a:ea typeface="+mn-ea"/>
                <a:cs typeface="+mn-cs"/>
              </a:rPr>
              <a:t>All Commands</a:t>
            </a:r>
            <a:r>
              <a:rPr lang="en-US" sz="1200" kern="1200">
                <a:solidFill>
                  <a:schemeClr val="tx1"/>
                </a:solidFill>
                <a:effectLst/>
                <a:latin typeface="+mn-lt"/>
                <a:ea typeface="+mn-ea"/>
                <a:cs typeface="+mn-cs"/>
              </a:rPr>
              <a:t>. </a:t>
            </a:r>
          </a:p>
          <a:p>
            <a:pPr marL="228600" lvl="0" indent="-228600">
              <a:buFont typeface="+mj-lt"/>
              <a:buAutoNum type="arabicPeriod"/>
            </a:pPr>
            <a:r>
              <a:rPr lang="en-US" sz="1200" kern="1200">
                <a:solidFill>
                  <a:schemeClr val="tx1"/>
                </a:solidFill>
                <a:effectLst/>
                <a:latin typeface="+mn-lt"/>
                <a:ea typeface="+mn-ea"/>
                <a:cs typeface="+mn-cs"/>
              </a:rPr>
              <a:t>In the list of commands, click </a:t>
            </a:r>
            <a:r>
              <a:rPr lang="en-US" sz="1200" b="1" kern="1200">
                <a:solidFill>
                  <a:schemeClr val="tx1"/>
                </a:solidFill>
                <a:effectLst/>
                <a:latin typeface="+mn-lt"/>
                <a:ea typeface="+mn-ea"/>
                <a:cs typeface="+mn-cs"/>
              </a:rPr>
              <a:t>Combine</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Shapes</a:t>
            </a:r>
            <a:r>
              <a:rPr lang="en-US" sz="1200" kern="1200">
                <a:solidFill>
                  <a:schemeClr val="tx1"/>
                </a:solidFill>
                <a:effectLst/>
                <a:latin typeface="+mn-lt"/>
                <a:ea typeface="+mn-ea"/>
                <a:cs typeface="+mn-cs"/>
              </a:rPr>
              <a:t>, and then click </a:t>
            </a:r>
            <a:r>
              <a:rPr lang="en-US" sz="1200" b="1" kern="1200">
                <a:solidFill>
                  <a:schemeClr val="tx1"/>
                </a:solidFill>
                <a:effectLst/>
                <a:latin typeface="+mn-lt"/>
                <a:ea typeface="+mn-ea"/>
                <a:cs typeface="+mn-cs"/>
              </a:rPr>
              <a:t>Add</a:t>
            </a:r>
            <a:r>
              <a:rPr lang="en-US" sz="1200" kern="1200">
                <a:solidFill>
                  <a:schemeClr val="tx1"/>
                </a:solidFill>
                <a:effectLst/>
                <a:latin typeface="+mn-lt"/>
                <a:ea typeface="+mn-ea"/>
                <a:cs typeface="+mn-cs"/>
              </a:rPr>
              <a:t>.</a:t>
            </a:r>
          </a:p>
          <a:p>
            <a:pPr marL="0" indent="0">
              <a:buNone/>
            </a:pPr>
            <a:endParaRPr lang="en-US"/>
          </a:p>
          <a:p>
            <a:pPr marL="0" indent="0">
              <a:buNone/>
            </a:pPr>
            <a:r>
              <a:rPr lang="en-US"/>
              <a:t>To reproduce the shape effects on this slide, do the following:</a:t>
            </a:r>
            <a:endParaRPr lang="en-US">
              <a:effectLst/>
            </a:endParaRPr>
          </a:p>
          <a:p>
            <a:pPr marL="228600" indent="-228600">
              <a:buFont typeface="+mj-lt"/>
              <a:buAutoNum type="arabicPeriod"/>
            </a:pPr>
            <a:r>
              <a:rPr lang="en-US" sz="1200" kern="1200">
                <a:solidFill>
                  <a:schemeClr val="tx1"/>
                </a:solidFill>
                <a:effectLst/>
                <a:latin typeface="+mn-lt"/>
                <a:ea typeface="+mn-ea"/>
                <a:cs typeface="+mn-cs"/>
              </a:rPr>
              <a:t>On the </a:t>
            </a:r>
            <a:r>
              <a:rPr lang="en-US" sz="1200" b="1" kern="1200">
                <a:solidFill>
                  <a:schemeClr val="tx1"/>
                </a:solidFill>
                <a:effectLst/>
                <a:latin typeface="+mn-lt"/>
                <a:ea typeface="+mn-ea"/>
                <a:cs typeface="+mn-cs"/>
              </a:rPr>
              <a:t>Home</a:t>
            </a:r>
            <a:r>
              <a:rPr lang="en-US" sz="1200" kern="1200">
                <a:solidFill>
                  <a:schemeClr val="tx1"/>
                </a:solidFill>
                <a:effectLst/>
                <a:latin typeface="+mn-lt"/>
                <a:ea typeface="+mn-ea"/>
                <a:cs typeface="+mn-cs"/>
              </a:rPr>
              <a:t> tab, in the </a:t>
            </a:r>
            <a:r>
              <a:rPr lang="en-US" sz="1200" b="1" kern="1200">
                <a:solidFill>
                  <a:schemeClr val="tx1"/>
                </a:solidFill>
                <a:effectLst/>
                <a:latin typeface="+mn-lt"/>
                <a:ea typeface="+mn-ea"/>
                <a:cs typeface="+mn-cs"/>
              </a:rPr>
              <a:t>Slides</a:t>
            </a:r>
            <a:r>
              <a:rPr lang="en-US" sz="1200" kern="1200">
                <a:solidFill>
                  <a:schemeClr val="tx1"/>
                </a:solidFill>
                <a:effectLst/>
                <a:latin typeface="+mn-lt"/>
                <a:ea typeface="+mn-ea"/>
                <a:cs typeface="+mn-cs"/>
              </a:rPr>
              <a:t> group, click </a:t>
            </a:r>
            <a:r>
              <a:rPr lang="en-US" sz="1200" b="1" kern="1200">
                <a:solidFill>
                  <a:schemeClr val="tx1"/>
                </a:solidFill>
                <a:effectLst/>
                <a:latin typeface="+mn-lt"/>
                <a:ea typeface="+mn-ea"/>
                <a:cs typeface="+mn-cs"/>
              </a:rPr>
              <a:t>Layout</a:t>
            </a:r>
            <a:r>
              <a:rPr lang="en-US" sz="1200" kern="1200">
                <a:solidFill>
                  <a:schemeClr val="tx1"/>
                </a:solidFill>
                <a:effectLst/>
                <a:latin typeface="+mn-lt"/>
                <a:ea typeface="+mn-ea"/>
                <a:cs typeface="+mn-cs"/>
              </a:rPr>
              <a:t>, and then click </a:t>
            </a:r>
            <a:r>
              <a:rPr lang="en-US" sz="1200" b="1" kern="1200">
                <a:solidFill>
                  <a:schemeClr val="tx1"/>
                </a:solidFill>
                <a:effectLst/>
                <a:latin typeface="+mn-lt"/>
                <a:ea typeface="+mn-ea"/>
                <a:cs typeface="+mn-cs"/>
              </a:rPr>
              <a:t>Blank</a:t>
            </a:r>
            <a:endParaRPr lang="en-US"/>
          </a:p>
          <a:p>
            <a:pPr marL="228600" indent="-228600">
              <a:buAutoNum type="arabicPeriod"/>
            </a:pPr>
            <a:r>
              <a:rPr lang="en-US"/>
              <a:t>Also on the </a:t>
            </a:r>
            <a:r>
              <a:rPr lang="en-US" b="1"/>
              <a:t>Home</a:t>
            </a:r>
            <a:r>
              <a:rPr lang="en-US"/>
              <a:t> tab, in the </a:t>
            </a:r>
            <a:r>
              <a:rPr lang="en-US" b="1"/>
              <a:t>Drawing</a:t>
            </a:r>
            <a:r>
              <a:rPr lang="en-US"/>
              <a:t> group, click </a:t>
            </a:r>
            <a:r>
              <a:rPr lang="en-US" b="1"/>
              <a:t>Shapes</a:t>
            </a:r>
            <a:r>
              <a:rPr lang="en-US"/>
              <a:t>, and</a:t>
            </a:r>
            <a:r>
              <a:rPr lang="en-US" baseline="0"/>
              <a:t> then under </a:t>
            </a:r>
            <a:r>
              <a:rPr lang="en-US" b="1" baseline="0"/>
              <a:t>Basic</a:t>
            </a:r>
            <a:r>
              <a:rPr lang="en-US" baseline="0"/>
              <a:t> </a:t>
            </a:r>
            <a:r>
              <a:rPr lang="en-US" b="1" baseline="0"/>
              <a:t>Shapes</a:t>
            </a:r>
            <a:r>
              <a:rPr lang="en-US" baseline="0"/>
              <a:t> click </a:t>
            </a:r>
            <a:r>
              <a:rPr lang="en-US" b="1" baseline="0"/>
              <a:t>Donut</a:t>
            </a:r>
            <a:r>
              <a:rPr lang="en-US" baseline="0"/>
              <a:t> (third row).</a:t>
            </a:r>
          </a:p>
          <a:p>
            <a:pPr marL="228600" indent="-228600">
              <a:buAutoNum type="arabicPeriod"/>
            </a:pPr>
            <a:r>
              <a:rPr lang="en-US" baseline="0"/>
              <a:t>Drag to draw a donut on the slide. </a:t>
            </a:r>
          </a:p>
          <a:p>
            <a:pPr marL="228600" indent="-228600">
              <a:buAutoNum type="arabicPeriod"/>
            </a:pPr>
            <a:r>
              <a:rPr lang="en-US"/>
              <a:t>Drag the yellow adjustment handle to make the</a:t>
            </a:r>
            <a:r>
              <a:rPr lang="en-US" baseline="0"/>
              <a:t> donut thinner. </a:t>
            </a:r>
          </a:p>
          <a:p>
            <a:pPr marL="228600" indent="-228600">
              <a:buAutoNum type="arabicPeriod"/>
            </a:pPr>
            <a:r>
              <a:rPr lang="en-US" baseline="0"/>
              <a:t>Select the donut. Under </a:t>
            </a:r>
            <a:r>
              <a:rPr lang="en-US" b="1" baseline="0"/>
              <a:t>Drawing Tools</a:t>
            </a:r>
            <a:r>
              <a:rPr lang="en-US" baseline="0"/>
              <a:t>, on the </a:t>
            </a:r>
            <a:r>
              <a:rPr lang="en-US" b="1" baseline="0"/>
              <a:t>Format</a:t>
            </a:r>
            <a:r>
              <a:rPr lang="en-US" baseline="0"/>
              <a:t> tab, in the </a:t>
            </a:r>
            <a:r>
              <a:rPr lang="en-US" b="1" baseline="0"/>
              <a:t>Shape</a:t>
            </a:r>
            <a:r>
              <a:rPr lang="en-US" baseline="0"/>
              <a:t> </a:t>
            </a:r>
            <a:r>
              <a:rPr lang="en-US" b="1" baseline="0"/>
              <a:t>Styles</a:t>
            </a:r>
            <a:r>
              <a:rPr lang="en-US" baseline="0"/>
              <a:t> group, click </a:t>
            </a:r>
            <a:r>
              <a:rPr lang="en-US" b="1" baseline="0"/>
              <a:t>Shape</a:t>
            </a:r>
            <a:r>
              <a:rPr lang="en-US" baseline="0"/>
              <a:t> </a:t>
            </a:r>
            <a:r>
              <a:rPr lang="en-US" b="1" baseline="0"/>
              <a:t>Outline</a:t>
            </a:r>
            <a:r>
              <a:rPr lang="en-US" baseline="0"/>
              <a:t>, and then click </a:t>
            </a:r>
            <a:r>
              <a:rPr lang="en-US" b="1" baseline="0"/>
              <a:t>No</a:t>
            </a:r>
            <a:r>
              <a:rPr lang="en-US" baseline="0"/>
              <a:t> </a:t>
            </a:r>
            <a:r>
              <a:rPr lang="en-US" b="1" baseline="0"/>
              <a:t>Outline</a:t>
            </a:r>
            <a:r>
              <a:rPr lang="en-US" baseline="0"/>
              <a:t>. </a:t>
            </a:r>
          </a:p>
          <a:p>
            <a:pPr marL="228600" indent="-228600">
              <a:buAutoNum type="arabicPeriod"/>
            </a:pPr>
            <a:r>
              <a:rPr lang="en-US" baseline="0"/>
              <a:t>Also on the </a:t>
            </a:r>
            <a:r>
              <a:rPr lang="en-US" b="1" baseline="0"/>
              <a:t>Format</a:t>
            </a:r>
            <a:r>
              <a:rPr lang="en-US" baseline="0"/>
              <a:t> tab, in the </a:t>
            </a:r>
            <a:r>
              <a:rPr lang="en-US" b="1" baseline="0"/>
              <a:t>Size</a:t>
            </a:r>
            <a:r>
              <a:rPr lang="en-US" baseline="0"/>
              <a:t> group, enter </a:t>
            </a:r>
            <a:r>
              <a:rPr lang="en-US" b="1" baseline="0"/>
              <a:t>3” </a:t>
            </a:r>
            <a:r>
              <a:rPr lang="en-US" baseline="0"/>
              <a:t>into the </a:t>
            </a:r>
            <a:r>
              <a:rPr lang="en-US" b="1" baseline="0"/>
              <a:t>Height</a:t>
            </a:r>
            <a:r>
              <a:rPr lang="en-US" baseline="0"/>
              <a:t> box and  </a:t>
            </a:r>
            <a:r>
              <a:rPr lang="en-US" b="1" baseline="0"/>
              <a:t>3” </a:t>
            </a:r>
            <a:r>
              <a:rPr lang="en-US" baseline="0"/>
              <a:t>in the </a:t>
            </a:r>
            <a:r>
              <a:rPr lang="en-US" b="1" baseline="0"/>
              <a:t>Width</a:t>
            </a:r>
            <a:r>
              <a:rPr lang="en-US" baseline="0"/>
              <a:t> box.</a:t>
            </a:r>
          </a:p>
          <a:p>
            <a:pPr marL="228600" indent="-228600">
              <a:buAutoNum type="arabicPeriod"/>
            </a:pPr>
            <a:r>
              <a:rPr lang="en-US" sz="1200" kern="1200">
                <a:solidFill>
                  <a:schemeClr val="tx1"/>
                </a:solidFill>
                <a:effectLst/>
                <a:latin typeface="+mn-lt"/>
                <a:ea typeface="+mn-ea"/>
                <a:cs typeface="+mn-cs"/>
              </a:rPr>
              <a:t>On the </a:t>
            </a:r>
            <a:r>
              <a:rPr lang="en-US" sz="1200" b="1" kern="1200">
                <a:solidFill>
                  <a:schemeClr val="tx1"/>
                </a:solidFill>
                <a:effectLst/>
                <a:latin typeface="+mn-lt"/>
                <a:ea typeface="+mn-ea"/>
                <a:cs typeface="+mn-cs"/>
              </a:rPr>
              <a:t>Home</a:t>
            </a:r>
            <a:r>
              <a:rPr lang="en-US" sz="1200" kern="1200">
                <a:solidFill>
                  <a:schemeClr val="tx1"/>
                </a:solidFill>
                <a:effectLst/>
                <a:latin typeface="+mn-lt"/>
                <a:ea typeface="+mn-ea"/>
                <a:cs typeface="+mn-cs"/>
              </a:rPr>
              <a:t> tab, in the </a:t>
            </a:r>
            <a:r>
              <a:rPr lang="en-US" sz="1200" b="1" kern="1200">
                <a:solidFill>
                  <a:schemeClr val="tx1"/>
                </a:solidFill>
                <a:effectLst/>
                <a:latin typeface="+mn-lt"/>
                <a:ea typeface="+mn-ea"/>
                <a:cs typeface="+mn-cs"/>
              </a:rPr>
              <a:t>Clipboard</a:t>
            </a:r>
            <a:r>
              <a:rPr lang="en-US" sz="1200" kern="1200">
                <a:solidFill>
                  <a:schemeClr val="tx1"/>
                </a:solidFill>
                <a:effectLst/>
                <a:latin typeface="+mn-lt"/>
                <a:ea typeface="+mn-ea"/>
                <a:cs typeface="+mn-cs"/>
              </a:rPr>
              <a:t> group, click the arrow to the right of </a:t>
            </a:r>
            <a:r>
              <a:rPr lang="en-US" sz="1200" b="1" kern="1200">
                <a:solidFill>
                  <a:schemeClr val="tx1"/>
                </a:solidFill>
                <a:effectLst/>
                <a:latin typeface="+mn-lt"/>
                <a:ea typeface="+mn-ea"/>
                <a:cs typeface="+mn-cs"/>
              </a:rPr>
              <a:t>Copy</a:t>
            </a:r>
            <a:r>
              <a:rPr lang="en-US" sz="1200" kern="1200">
                <a:solidFill>
                  <a:schemeClr val="tx1"/>
                </a:solidFill>
                <a:effectLst/>
                <a:latin typeface="+mn-lt"/>
                <a:ea typeface="+mn-ea"/>
                <a:cs typeface="+mn-cs"/>
              </a:rPr>
              <a:t>, and then click </a:t>
            </a:r>
            <a:r>
              <a:rPr lang="en-US" sz="1200" b="1" kern="1200">
                <a:solidFill>
                  <a:schemeClr val="tx1"/>
                </a:solidFill>
                <a:effectLst/>
                <a:latin typeface="+mn-lt"/>
                <a:ea typeface="+mn-ea"/>
                <a:cs typeface="+mn-cs"/>
              </a:rPr>
              <a:t>Duplicate</a:t>
            </a:r>
            <a:r>
              <a:rPr lang="en-US" sz="1200" kern="1200">
                <a:solidFill>
                  <a:schemeClr val="tx1"/>
                </a:solidFill>
                <a:effectLst/>
                <a:latin typeface="+mn-lt"/>
                <a:ea typeface="+mn-ea"/>
                <a:cs typeface="+mn-cs"/>
              </a:rPr>
              <a:t>. </a:t>
            </a:r>
            <a:r>
              <a:rPr lang="en-US" baseline="0"/>
              <a:t>Repeat this process once until there are three donuts on the slide.</a:t>
            </a:r>
          </a:p>
          <a:p>
            <a:pPr marL="228600" indent="-228600">
              <a:buAutoNum type="arabicPeriod"/>
            </a:pPr>
            <a:r>
              <a:rPr lang="en-US" baseline="0"/>
              <a:t>Select one of the donuts. Under </a:t>
            </a:r>
            <a:r>
              <a:rPr lang="en-US" b="1" baseline="0"/>
              <a:t>Drawing</a:t>
            </a:r>
            <a:r>
              <a:rPr lang="en-US" baseline="0"/>
              <a:t> </a:t>
            </a:r>
            <a:r>
              <a:rPr lang="en-US" b="1" baseline="0"/>
              <a:t>Tools</a:t>
            </a:r>
            <a:r>
              <a:rPr lang="en-US" baseline="0"/>
              <a:t>, on the </a:t>
            </a:r>
            <a:r>
              <a:rPr lang="en-US" b="1" baseline="0"/>
              <a:t>Format</a:t>
            </a:r>
            <a:r>
              <a:rPr lang="en-US" baseline="0"/>
              <a:t> tab, in the </a:t>
            </a:r>
            <a:r>
              <a:rPr lang="en-US" b="1" baseline="0"/>
              <a:t>Size</a:t>
            </a:r>
            <a:r>
              <a:rPr lang="en-US" baseline="0"/>
              <a:t> group, click the </a:t>
            </a:r>
            <a:r>
              <a:rPr lang="en-US" b="1" baseline="0"/>
              <a:t>Size and Position </a:t>
            </a:r>
            <a:r>
              <a:rPr lang="en-US" baseline="0"/>
              <a:t>dialog box launcher. In the </a:t>
            </a:r>
            <a:r>
              <a:rPr lang="en-US" b="1" baseline="0"/>
              <a:t>Format</a:t>
            </a:r>
            <a:r>
              <a:rPr lang="en-US" baseline="0"/>
              <a:t> </a:t>
            </a:r>
            <a:r>
              <a:rPr lang="en-US" b="1" baseline="0"/>
              <a:t>Shape</a:t>
            </a:r>
            <a:r>
              <a:rPr lang="en-US" baseline="0"/>
              <a:t> dialog box, click </a:t>
            </a:r>
            <a:r>
              <a:rPr lang="en-US" b="1" baseline="0"/>
              <a:t>Position</a:t>
            </a:r>
            <a:r>
              <a:rPr lang="en-US" baseline="0"/>
              <a:t> in the left pane, and in the </a:t>
            </a:r>
            <a:r>
              <a:rPr lang="en-US" b="1" baseline="0"/>
              <a:t>Position</a:t>
            </a:r>
            <a:r>
              <a:rPr lang="en-US" baseline="0"/>
              <a:t> pane, under Position on slide, do the following:</a:t>
            </a:r>
          </a:p>
          <a:p>
            <a:pPr marL="685800" lvl="1" indent="-228600">
              <a:buFont typeface="Arial" pitchFamily="34" charset="0"/>
              <a:buChar char="•"/>
            </a:pPr>
            <a:r>
              <a:rPr lang="en-US" baseline="0"/>
              <a:t>In the </a:t>
            </a:r>
            <a:r>
              <a:rPr lang="en-US" b="1" baseline="0"/>
              <a:t>Horizontal</a:t>
            </a:r>
            <a:r>
              <a:rPr lang="en-US" baseline="0"/>
              <a:t> list, enter </a:t>
            </a:r>
            <a:r>
              <a:rPr lang="en-US" b="1" baseline="0"/>
              <a:t>3.5”</a:t>
            </a:r>
            <a:r>
              <a:rPr lang="en-US" baseline="0"/>
              <a:t>, and then in the </a:t>
            </a:r>
            <a:r>
              <a:rPr lang="en-US" b="1" baseline="0"/>
              <a:t>From</a:t>
            </a:r>
            <a:r>
              <a:rPr lang="en-US" baseline="0"/>
              <a:t> list select </a:t>
            </a:r>
            <a:r>
              <a:rPr lang="en-US" b="1" baseline="0"/>
              <a:t>Top Left Corner</a:t>
            </a:r>
            <a:r>
              <a:rPr lang="en-US" baseline="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a:t>In the </a:t>
            </a:r>
            <a:r>
              <a:rPr lang="en-US" b="1" baseline="0"/>
              <a:t>Vertical </a:t>
            </a:r>
            <a:r>
              <a:rPr lang="en-US" baseline="0"/>
              <a:t>list, enter </a:t>
            </a:r>
            <a:r>
              <a:rPr lang="en-US" b="1" baseline="0"/>
              <a:t>0.78”</a:t>
            </a:r>
            <a:r>
              <a:rPr lang="en-US" baseline="0"/>
              <a:t>, and then in the </a:t>
            </a:r>
            <a:r>
              <a:rPr lang="en-US" b="1" baseline="0"/>
              <a:t>From</a:t>
            </a:r>
            <a:r>
              <a:rPr lang="en-US" baseline="0"/>
              <a:t> list select </a:t>
            </a:r>
            <a:r>
              <a:rPr lang="en-US" b="1" baseline="0"/>
              <a:t>Top Left Corner</a:t>
            </a:r>
            <a:r>
              <a:rPr lang="en-US" baseline="0"/>
              <a:t>.</a:t>
            </a:r>
          </a:p>
          <a:p>
            <a:pPr marL="228600" indent="-228600">
              <a:buAutoNum type="arabicPeriod"/>
            </a:pPr>
            <a:r>
              <a:rPr lang="en-US" baseline="0"/>
              <a:t>Select another donuts. Under </a:t>
            </a:r>
            <a:r>
              <a:rPr lang="en-US" b="1" baseline="0"/>
              <a:t>Drawing</a:t>
            </a:r>
            <a:r>
              <a:rPr lang="en-US" baseline="0"/>
              <a:t> </a:t>
            </a:r>
            <a:r>
              <a:rPr lang="en-US" b="1" baseline="0"/>
              <a:t>Tools</a:t>
            </a:r>
            <a:r>
              <a:rPr lang="en-US" baseline="0"/>
              <a:t>, on the </a:t>
            </a:r>
            <a:r>
              <a:rPr lang="en-US" b="1" baseline="0"/>
              <a:t>Format</a:t>
            </a:r>
            <a:r>
              <a:rPr lang="en-US" baseline="0"/>
              <a:t> tab, in the </a:t>
            </a:r>
            <a:r>
              <a:rPr lang="en-US" b="1" baseline="0"/>
              <a:t>Size</a:t>
            </a:r>
            <a:r>
              <a:rPr lang="en-US" baseline="0"/>
              <a:t> group, click the </a:t>
            </a:r>
            <a:r>
              <a:rPr lang="en-US" b="1" baseline="0"/>
              <a:t>Size and Position </a:t>
            </a:r>
            <a:r>
              <a:rPr lang="en-US" baseline="0"/>
              <a:t>dialog box launcher. In the </a:t>
            </a:r>
            <a:r>
              <a:rPr lang="en-US" b="1" baseline="0"/>
              <a:t>Format</a:t>
            </a:r>
            <a:r>
              <a:rPr lang="en-US" baseline="0"/>
              <a:t> </a:t>
            </a:r>
            <a:r>
              <a:rPr lang="en-US" b="1" baseline="0"/>
              <a:t>Shape</a:t>
            </a:r>
            <a:r>
              <a:rPr lang="en-US" baseline="0"/>
              <a:t> dialog box, click </a:t>
            </a:r>
            <a:r>
              <a:rPr lang="en-US" b="1" baseline="0"/>
              <a:t>Position</a:t>
            </a:r>
            <a:r>
              <a:rPr lang="en-US" baseline="0"/>
              <a:t> in the left pane, and in the </a:t>
            </a:r>
            <a:r>
              <a:rPr lang="en-US" b="1" baseline="0"/>
              <a:t>Position</a:t>
            </a:r>
            <a:r>
              <a:rPr lang="en-US" baseline="0"/>
              <a:t> pane, under Position on slide, do the following:</a:t>
            </a:r>
          </a:p>
          <a:p>
            <a:pPr marL="685800" lvl="1" indent="-228600">
              <a:buFont typeface="Arial" pitchFamily="34" charset="0"/>
              <a:buChar char="•"/>
            </a:pPr>
            <a:r>
              <a:rPr lang="en-US" baseline="0"/>
              <a:t>In the </a:t>
            </a:r>
            <a:r>
              <a:rPr lang="en-US" b="1" baseline="0"/>
              <a:t>Horizontal</a:t>
            </a:r>
            <a:r>
              <a:rPr lang="en-US" baseline="0"/>
              <a:t> list, enter </a:t>
            </a:r>
            <a:r>
              <a:rPr lang="en-US" b="1" baseline="0"/>
              <a:t>2.21”</a:t>
            </a:r>
            <a:r>
              <a:rPr lang="en-US" baseline="0"/>
              <a:t>, and then in the </a:t>
            </a:r>
            <a:r>
              <a:rPr lang="en-US" b="1" baseline="0"/>
              <a:t>From</a:t>
            </a:r>
            <a:r>
              <a:rPr lang="en-US" baseline="0"/>
              <a:t> list select </a:t>
            </a:r>
            <a:r>
              <a:rPr lang="en-US" b="1" baseline="0"/>
              <a:t>Top Left Corner</a:t>
            </a:r>
            <a:r>
              <a:rPr lang="en-US" baseline="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a:t>In the </a:t>
            </a:r>
            <a:r>
              <a:rPr lang="en-US" b="1" baseline="0"/>
              <a:t>Vertical </a:t>
            </a:r>
            <a:r>
              <a:rPr lang="en-US" baseline="0"/>
              <a:t>list, enter </a:t>
            </a:r>
            <a:r>
              <a:rPr lang="en-US" b="1" baseline="0"/>
              <a:t>2.91”</a:t>
            </a:r>
            <a:r>
              <a:rPr lang="en-US" baseline="0"/>
              <a:t>, and then in the </a:t>
            </a:r>
            <a:r>
              <a:rPr lang="en-US" b="1" baseline="0"/>
              <a:t>From</a:t>
            </a:r>
            <a:r>
              <a:rPr lang="en-US" baseline="0"/>
              <a:t> list select </a:t>
            </a:r>
            <a:r>
              <a:rPr lang="en-US" b="1" baseline="0"/>
              <a:t>Top Left Corner</a:t>
            </a:r>
            <a:r>
              <a:rPr lang="en-US" baseline="0"/>
              <a:t>.</a:t>
            </a:r>
          </a:p>
          <a:p>
            <a:pPr marL="228600" indent="-228600">
              <a:buAutoNum type="arabicPeriod"/>
            </a:pPr>
            <a:r>
              <a:rPr lang="en-US" baseline="0"/>
              <a:t>Select the last donut. Under </a:t>
            </a:r>
            <a:r>
              <a:rPr lang="en-US" b="1" baseline="0"/>
              <a:t>Drawing</a:t>
            </a:r>
            <a:r>
              <a:rPr lang="en-US" baseline="0"/>
              <a:t> </a:t>
            </a:r>
            <a:r>
              <a:rPr lang="en-US" b="1" baseline="0"/>
              <a:t>Tools</a:t>
            </a:r>
            <a:r>
              <a:rPr lang="en-US" baseline="0"/>
              <a:t>, on the </a:t>
            </a:r>
            <a:r>
              <a:rPr lang="en-US" b="1" baseline="0"/>
              <a:t>Format</a:t>
            </a:r>
            <a:r>
              <a:rPr lang="en-US" baseline="0"/>
              <a:t> tab, in the </a:t>
            </a:r>
            <a:r>
              <a:rPr lang="en-US" b="1" baseline="0"/>
              <a:t>Size</a:t>
            </a:r>
            <a:r>
              <a:rPr lang="en-US" baseline="0"/>
              <a:t> group, click the </a:t>
            </a:r>
            <a:r>
              <a:rPr lang="en-US" b="1" baseline="0"/>
              <a:t>Size and Position </a:t>
            </a:r>
            <a:r>
              <a:rPr lang="en-US" baseline="0"/>
              <a:t>dialog box launcher. In the </a:t>
            </a:r>
            <a:r>
              <a:rPr lang="en-US" b="1" baseline="0"/>
              <a:t>Format</a:t>
            </a:r>
            <a:r>
              <a:rPr lang="en-US" baseline="0"/>
              <a:t> </a:t>
            </a:r>
            <a:r>
              <a:rPr lang="en-US" b="1" baseline="0"/>
              <a:t>Shape</a:t>
            </a:r>
            <a:r>
              <a:rPr lang="en-US" baseline="0"/>
              <a:t> dialog box, click </a:t>
            </a:r>
            <a:r>
              <a:rPr lang="en-US" b="1" baseline="0"/>
              <a:t>Position</a:t>
            </a:r>
            <a:r>
              <a:rPr lang="en-US" baseline="0"/>
              <a:t> in the left pane, and in the </a:t>
            </a:r>
            <a:r>
              <a:rPr lang="en-US" b="1" baseline="0"/>
              <a:t>Position</a:t>
            </a:r>
            <a:r>
              <a:rPr lang="en-US" baseline="0"/>
              <a:t> pane, under Position on slide, do the following:</a:t>
            </a:r>
          </a:p>
          <a:p>
            <a:pPr marL="685800" lvl="1" indent="-228600">
              <a:buFont typeface="Arial" pitchFamily="34" charset="0"/>
              <a:buChar char="•"/>
            </a:pPr>
            <a:r>
              <a:rPr lang="en-US" baseline="0"/>
              <a:t>In the </a:t>
            </a:r>
            <a:r>
              <a:rPr lang="en-US" b="1" baseline="0"/>
              <a:t>Horizontal</a:t>
            </a:r>
            <a:r>
              <a:rPr lang="en-US" baseline="0"/>
              <a:t> list, enter </a:t>
            </a:r>
            <a:r>
              <a:rPr lang="en-US" b="1" baseline="0"/>
              <a:t>4.71”</a:t>
            </a:r>
            <a:r>
              <a:rPr lang="en-US" baseline="0"/>
              <a:t>, and then in the </a:t>
            </a:r>
            <a:r>
              <a:rPr lang="en-US" b="1" baseline="0"/>
              <a:t>From</a:t>
            </a:r>
            <a:r>
              <a:rPr lang="en-US" baseline="0"/>
              <a:t> list select </a:t>
            </a:r>
            <a:r>
              <a:rPr lang="en-US" b="1" baseline="0"/>
              <a:t>Top Left Corner</a:t>
            </a:r>
            <a:r>
              <a:rPr lang="en-US" baseline="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a:t>In the </a:t>
            </a:r>
            <a:r>
              <a:rPr lang="en-US" b="1" baseline="0"/>
              <a:t>Vertical </a:t>
            </a:r>
            <a:r>
              <a:rPr lang="en-US" baseline="0"/>
              <a:t>list, enter </a:t>
            </a:r>
            <a:r>
              <a:rPr lang="en-US" b="1" baseline="0"/>
              <a:t>2.91”</a:t>
            </a:r>
            <a:r>
              <a:rPr lang="en-US" baseline="0"/>
              <a:t>, and then in the </a:t>
            </a:r>
            <a:r>
              <a:rPr lang="en-US" b="1" baseline="0"/>
              <a:t>From</a:t>
            </a:r>
            <a:r>
              <a:rPr lang="en-US" baseline="0"/>
              <a:t> list select </a:t>
            </a:r>
            <a:r>
              <a:rPr lang="en-US" b="1" baseline="0"/>
              <a:t>Top Left Corner</a:t>
            </a:r>
            <a:r>
              <a:rPr lang="en-US" baseline="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a:solidFill>
                  <a:schemeClr val="tx1"/>
                </a:solidFill>
                <a:effectLst/>
                <a:latin typeface="+mn-lt"/>
                <a:ea typeface="+mn-ea"/>
                <a:cs typeface="+mn-cs"/>
              </a:rPr>
              <a:t>Select all of the ovals. On the Quick Access Toolbar, click </a:t>
            </a:r>
            <a:r>
              <a:rPr lang="en-US" sz="1200" b="1" kern="1200">
                <a:solidFill>
                  <a:schemeClr val="tx1"/>
                </a:solidFill>
                <a:effectLst/>
                <a:latin typeface="+mn-lt"/>
                <a:ea typeface="+mn-ea"/>
                <a:cs typeface="+mn-cs"/>
              </a:rPr>
              <a:t>Combine Shapes</a:t>
            </a:r>
            <a:r>
              <a:rPr lang="en-US" sz="1200" kern="1200">
                <a:solidFill>
                  <a:schemeClr val="tx1"/>
                </a:solidFill>
                <a:effectLst/>
                <a:latin typeface="+mn-lt"/>
                <a:ea typeface="+mn-ea"/>
                <a:cs typeface="+mn-cs"/>
              </a:rPr>
              <a:t>, and then click </a:t>
            </a:r>
            <a:r>
              <a:rPr lang="en-US" sz="1200" b="1" kern="1200">
                <a:solidFill>
                  <a:schemeClr val="tx1"/>
                </a:solidFill>
                <a:effectLst/>
                <a:latin typeface="+mn-lt"/>
                <a:ea typeface="+mn-ea"/>
                <a:cs typeface="+mn-cs"/>
              </a:rPr>
              <a:t>Shape</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Union</a:t>
            </a:r>
            <a:r>
              <a:rPr lang="en-US" sz="1200" kern="120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Select the new shape. Under </a:t>
            </a:r>
            <a:r>
              <a:rPr lang="en-US" b="1" baseline="0"/>
              <a:t>Drawing</a:t>
            </a:r>
            <a:r>
              <a:rPr lang="en-US" baseline="0"/>
              <a:t> </a:t>
            </a:r>
            <a:r>
              <a:rPr lang="en-US" b="1" baseline="0"/>
              <a:t>Tools</a:t>
            </a:r>
            <a:r>
              <a:rPr lang="en-US" baseline="0"/>
              <a:t>, on the </a:t>
            </a:r>
            <a:r>
              <a:rPr lang="en-US" b="1" baseline="0"/>
              <a:t>Format</a:t>
            </a:r>
            <a:r>
              <a:rPr lang="en-US" baseline="0"/>
              <a:t> tab, in the </a:t>
            </a:r>
            <a:r>
              <a:rPr lang="en-US" b="1" baseline="0"/>
              <a:t>Shape</a:t>
            </a:r>
            <a:r>
              <a:rPr lang="en-US" baseline="0"/>
              <a:t> </a:t>
            </a:r>
            <a:r>
              <a:rPr lang="en-US" b="1" baseline="0"/>
              <a:t>Styles</a:t>
            </a:r>
            <a:r>
              <a:rPr lang="en-US" baseline="0"/>
              <a:t> group, click the </a:t>
            </a:r>
            <a:r>
              <a:rPr lang="en-US" b="1" baseline="0"/>
              <a:t>Format</a:t>
            </a:r>
            <a:r>
              <a:rPr lang="en-US" baseline="0"/>
              <a:t> </a:t>
            </a:r>
            <a:r>
              <a:rPr lang="en-US" b="1" baseline="0"/>
              <a:t>Shape</a:t>
            </a:r>
            <a:r>
              <a:rPr lang="en-US" baseline="0"/>
              <a:t> dialog box launcher. In the </a:t>
            </a:r>
            <a:r>
              <a:rPr lang="en-US" b="1" baseline="0"/>
              <a:t>Format</a:t>
            </a:r>
            <a:r>
              <a:rPr lang="en-US" baseline="0"/>
              <a:t> </a:t>
            </a:r>
            <a:r>
              <a:rPr lang="en-US" b="1" baseline="0"/>
              <a:t>Shape</a:t>
            </a:r>
            <a:r>
              <a:rPr lang="en-US" baseline="0"/>
              <a:t> dialog box, click </a:t>
            </a:r>
            <a:r>
              <a:rPr lang="en-US" b="1" baseline="0"/>
              <a:t>Fill</a:t>
            </a:r>
            <a:r>
              <a:rPr lang="en-US" baseline="0"/>
              <a:t> in the left pane, in the </a:t>
            </a:r>
            <a:r>
              <a:rPr lang="en-US" b="1" baseline="0"/>
              <a:t>Fill</a:t>
            </a:r>
            <a:r>
              <a:rPr lang="en-US" baseline="0"/>
              <a:t> pane, click </a:t>
            </a:r>
            <a:r>
              <a:rPr lang="en-US" b="1" baseline="0"/>
              <a:t>Gradient</a:t>
            </a:r>
            <a:r>
              <a:rPr lang="en-US" baseline="0"/>
              <a:t> </a:t>
            </a:r>
            <a:r>
              <a:rPr lang="en-US" b="1" baseline="0"/>
              <a:t>fill</a:t>
            </a:r>
            <a:r>
              <a:rPr lang="en-US" baseline="0"/>
              <a:t>, and then click the button next to </a:t>
            </a:r>
            <a:r>
              <a:rPr lang="en-US" b="1" baseline="0"/>
              <a:t>Preset</a:t>
            </a:r>
            <a:r>
              <a:rPr lang="en-US" baseline="0"/>
              <a:t> and select </a:t>
            </a:r>
            <a:r>
              <a:rPr lang="en-US" b="1" baseline="0"/>
              <a:t>Chrome</a:t>
            </a:r>
            <a:r>
              <a:rPr lang="en-US" baseline="0"/>
              <a:t> </a:t>
            </a:r>
            <a:r>
              <a:rPr lang="en-US" b="1" baseline="0"/>
              <a:t>II</a:t>
            </a:r>
            <a:r>
              <a:rPr lang="en-US" baseline="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Also in the </a:t>
            </a:r>
            <a:r>
              <a:rPr lang="en-US" b="1" baseline="0"/>
              <a:t>Format</a:t>
            </a:r>
            <a:r>
              <a:rPr lang="en-US" baseline="0"/>
              <a:t> </a:t>
            </a:r>
            <a:r>
              <a:rPr lang="en-US" b="1" baseline="0"/>
              <a:t>Shape</a:t>
            </a:r>
            <a:r>
              <a:rPr lang="en-US" baseline="0"/>
              <a:t> dialog box, click </a:t>
            </a:r>
            <a:r>
              <a:rPr lang="en-US" b="1" baseline="0"/>
              <a:t>3-D Format </a:t>
            </a:r>
            <a:r>
              <a:rPr lang="en-US" baseline="0"/>
              <a:t>in the left pane, and then in the </a:t>
            </a:r>
            <a:r>
              <a:rPr lang="en-US" b="1" baseline="0"/>
              <a:t>3-D Format </a:t>
            </a:r>
            <a:r>
              <a:rPr lang="en-US" baseline="0"/>
              <a:t>pane, do the following:</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Under </a:t>
            </a:r>
            <a:r>
              <a:rPr lang="en-US" b="1" baseline="0"/>
              <a:t>Bevel</a:t>
            </a:r>
            <a:r>
              <a:rPr lang="en-US" baseline="0"/>
              <a:t>, click the button next to </a:t>
            </a:r>
            <a:r>
              <a:rPr lang="en-US" b="1" baseline="0"/>
              <a:t>Top</a:t>
            </a:r>
            <a:r>
              <a:rPr lang="en-US" baseline="0"/>
              <a:t> and then click </a:t>
            </a:r>
            <a:r>
              <a:rPr lang="en-US" b="1" baseline="0"/>
              <a:t>Cross</a:t>
            </a:r>
            <a:r>
              <a:rPr lang="en-US" baseline="0"/>
              <a: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Also under </a:t>
            </a:r>
            <a:r>
              <a:rPr lang="en-US" b="1" baseline="0"/>
              <a:t>Bevel</a:t>
            </a:r>
            <a:r>
              <a:rPr lang="en-US" baseline="0"/>
              <a:t>, next to </a:t>
            </a:r>
            <a:r>
              <a:rPr lang="en-US" b="1" baseline="0"/>
              <a:t>Top</a:t>
            </a:r>
            <a:r>
              <a:rPr lang="en-US" baseline="0"/>
              <a:t>, In the </a:t>
            </a:r>
            <a:r>
              <a:rPr lang="en-US" b="1" baseline="0"/>
              <a:t>Width</a:t>
            </a:r>
            <a:r>
              <a:rPr lang="en-US" baseline="0"/>
              <a:t> box, enter </a:t>
            </a:r>
            <a:r>
              <a:rPr lang="en-US" b="1" baseline="0"/>
              <a:t>8 pt</a:t>
            </a:r>
            <a:r>
              <a:rPr lang="en-US" baseline="0"/>
              <a:t>.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Under </a:t>
            </a:r>
            <a:r>
              <a:rPr lang="en-US" b="1" baseline="0"/>
              <a:t>Depth</a:t>
            </a:r>
            <a:r>
              <a:rPr lang="en-US" baseline="0"/>
              <a:t>, click the button next to </a:t>
            </a:r>
            <a:r>
              <a:rPr lang="en-US" b="1" baseline="0"/>
              <a:t>Color</a:t>
            </a:r>
            <a:r>
              <a:rPr lang="en-US" baseline="0"/>
              <a:t> and then click </a:t>
            </a:r>
            <a:r>
              <a:rPr lang="en-US" b="1" baseline="0"/>
              <a:t>Black, Text 1</a:t>
            </a:r>
            <a:r>
              <a:rPr lang="en-US" baseline="0"/>
              <a: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Also under </a:t>
            </a:r>
            <a:r>
              <a:rPr lang="en-US" b="1" baseline="0"/>
              <a:t>Depth</a:t>
            </a:r>
            <a:r>
              <a:rPr lang="en-US" baseline="0"/>
              <a:t>, in the </a:t>
            </a:r>
            <a:r>
              <a:rPr lang="en-US" b="1" baseline="0"/>
              <a:t>Depth</a:t>
            </a:r>
            <a:r>
              <a:rPr lang="en-US" baseline="0"/>
              <a:t> box, enter </a:t>
            </a:r>
            <a:r>
              <a:rPr lang="en-US" b="1" baseline="0"/>
              <a:t>12 pt</a:t>
            </a:r>
            <a:r>
              <a:rPr lang="en-US" baseline="0"/>
              <a:t>.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Under </a:t>
            </a:r>
            <a:r>
              <a:rPr lang="en-US" b="1" baseline="0"/>
              <a:t>Surface</a:t>
            </a:r>
            <a:r>
              <a:rPr lang="en-US" baseline="0"/>
              <a:t>, click the button next to </a:t>
            </a:r>
            <a:r>
              <a:rPr lang="en-US" b="1" baseline="0"/>
              <a:t>Lighting</a:t>
            </a:r>
            <a:r>
              <a:rPr lang="en-US" b="0" baseline="0"/>
              <a:t>,</a:t>
            </a:r>
            <a:r>
              <a:rPr lang="en-US" baseline="0"/>
              <a:t> and then under </a:t>
            </a:r>
            <a:r>
              <a:rPr lang="en-US" b="1" baseline="0"/>
              <a:t>Neutral</a:t>
            </a:r>
            <a:r>
              <a:rPr lang="en-US" baseline="0"/>
              <a:t> click </a:t>
            </a:r>
            <a:r>
              <a:rPr lang="en-US" b="1" baseline="0"/>
              <a:t>Balance</a:t>
            </a:r>
            <a:r>
              <a:rPr lang="en-US" baseline="0"/>
              <a:t>.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Also under </a:t>
            </a:r>
            <a:r>
              <a:rPr lang="en-US" b="1" baseline="0"/>
              <a:t>Surface</a:t>
            </a:r>
            <a:r>
              <a:rPr lang="en-US" baseline="0"/>
              <a:t>, in the </a:t>
            </a:r>
            <a:r>
              <a:rPr lang="en-US" b="1" baseline="0"/>
              <a:t>Angle</a:t>
            </a:r>
            <a:r>
              <a:rPr lang="en-US" baseline="0"/>
              <a:t> box, enter </a:t>
            </a:r>
            <a:r>
              <a:rPr lang="en-US" b="1" baseline="0"/>
              <a:t>60</a:t>
            </a:r>
            <a:r>
              <a:rPr lang="en-US" baseline="0"/>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Also in the </a:t>
            </a:r>
            <a:r>
              <a:rPr lang="en-US" b="1"/>
              <a:t>Format</a:t>
            </a:r>
            <a:r>
              <a:rPr lang="en-US" baseline="0"/>
              <a:t> </a:t>
            </a:r>
            <a:r>
              <a:rPr lang="en-US" b="1" baseline="0"/>
              <a:t>Shape</a:t>
            </a:r>
            <a:r>
              <a:rPr lang="en-US" baseline="0"/>
              <a:t> dialog box, click </a:t>
            </a:r>
            <a:r>
              <a:rPr lang="en-US" b="1" baseline="0"/>
              <a:t>Shadow</a:t>
            </a:r>
            <a:r>
              <a:rPr lang="en-US" baseline="0"/>
              <a:t> in the left pane, and in the </a:t>
            </a:r>
            <a:r>
              <a:rPr lang="en-US" b="1" baseline="0"/>
              <a:t>Shadow</a:t>
            </a:r>
            <a:r>
              <a:rPr lang="en-US" baseline="0"/>
              <a:t> pane, do the following:</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Click the button next to </a:t>
            </a:r>
            <a:r>
              <a:rPr lang="en-US" b="1" baseline="0"/>
              <a:t>Presets</a:t>
            </a:r>
            <a:r>
              <a:rPr lang="en-US" baseline="0"/>
              <a:t>, and then under </a:t>
            </a:r>
            <a:r>
              <a:rPr lang="en-US" b="1" baseline="0"/>
              <a:t>Perspective</a:t>
            </a:r>
            <a:r>
              <a:rPr lang="en-US" baseline="0"/>
              <a:t> click </a:t>
            </a:r>
            <a:r>
              <a:rPr lang="en-US" b="1" baseline="0"/>
              <a:t>Below</a:t>
            </a:r>
            <a:r>
              <a:rPr lang="en-US" baseline="0"/>
              <a:t>.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In the </a:t>
            </a:r>
            <a:r>
              <a:rPr lang="en-US" b="1" baseline="0"/>
              <a:t>Transparency</a:t>
            </a:r>
            <a:r>
              <a:rPr lang="en-US" baseline="0"/>
              <a:t> box, enter </a:t>
            </a:r>
            <a:r>
              <a:rPr lang="en-US" b="1" baseline="0"/>
              <a:t>45%</a:t>
            </a:r>
            <a:r>
              <a:rPr lang="en-US" baseline="0"/>
              <a:t>.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In the </a:t>
            </a:r>
            <a:r>
              <a:rPr lang="en-US" b="1" baseline="0"/>
              <a:t>Blur</a:t>
            </a:r>
            <a:r>
              <a:rPr lang="en-US" baseline="0"/>
              <a:t> box, enter </a:t>
            </a:r>
            <a:r>
              <a:rPr lang="en-US" b="1" baseline="0"/>
              <a:t>25</a:t>
            </a:r>
            <a:r>
              <a:rPr lang="en-US" baseline="0"/>
              <a:t> pt.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Also in the </a:t>
            </a:r>
            <a:r>
              <a:rPr lang="en-US" b="1" baseline="0"/>
              <a:t>Format</a:t>
            </a:r>
            <a:r>
              <a:rPr lang="en-US" baseline="0"/>
              <a:t> </a:t>
            </a:r>
            <a:r>
              <a:rPr lang="en-US" b="1" baseline="0"/>
              <a:t>Shape</a:t>
            </a:r>
            <a:r>
              <a:rPr lang="en-US" baseline="0"/>
              <a:t> dialog box, click </a:t>
            </a:r>
            <a:r>
              <a:rPr lang="en-US" b="1" baseline="0"/>
              <a:t>3-D</a:t>
            </a:r>
            <a:r>
              <a:rPr lang="en-US" baseline="0"/>
              <a:t> </a:t>
            </a:r>
            <a:r>
              <a:rPr lang="en-US" b="1" baseline="0"/>
              <a:t>Rotation</a:t>
            </a:r>
            <a:r>
              <a:rPr lang="en-US" baseline="0"/>
              <a:t> in the left pane, in the </a:t>
            </a:r>
            <a:r>
              <a:rPr lang="en-US" b="1" baseline="0"/>
              <a:t>3-D</a:t>
            </a:r>
            <a:r>
              <a:rPr lang="en-US" baseline="0"/>
              <a:t> </a:t>
            </a:r>
            <a:r>
              <a:rPr lang="en-US" b="1" baseline="0"/>
              <a:t>Rotation</a:t>
            </a:r>
            <a:r>
              <a:rPr lang="en-US" baseline="0"/>
              <a:t> pane, click the button next to </a:t>
            </a:r>
            <a:r>
              <a:rPr lang="en-US" b="1" baseline="0"/>
              <a:t>Presets</a:t>
            </a:r>
            <a:r>
              <a:rPr lang="en-US" baseline="0"/>
              <a:t>, and then under </a:t>
            </a:r>
            <a:r>
              <a:rPr lang="en-US" b="1" baseline="0"/>
              <a:t>Perspective</a:t>
            </a:r>
            <a:r>
              <a:rPr lang="en-US" baseline="0"/>
              <a:t>, click </a:t>
            </a:r>
            <a:r>
              <a:rPr lang="en-US" b="1" baseline="0"/>
              <a:t>Perspective Relaxed Moderately</a:t>
            </a:r>
            <a:r>
              <a:rPr lang="en-US" baseline="0"/>
              <a:t>.</a:t>
            </a:r>
          </a:p>
          <a:p>
            <a:pPr marL="228600" indent="-228600">
              <a:buAutoNum type="arabicPeriod"/>
            </a:pPr>
            <a:r>
              <a:rPr lang="en-US"/>
              <a:t>Also in the </a:t>
            </a:r>
            <a:r>
              <a:rPr lang="en-US" b="1"/>
              <a:t>Format</a:t>
            </a:r>
            <a:r>
              <a:rPr lang="en-US"/>
              <a:t> </a:t>
            </a:r>
            <a:r>
              <a:rPr lang="en-US" b="1"/>
              <a:t>Shape</a:t>
            </a:r>
            <a:r>
              <a:rPr lang="en-US"/>
              <a:t> dialog box, click </a:t>
            </a:r>
            <a:r>
              <a:rPr lang="en-US" b="1"/>
              <a:t>Size</a:t>
            </a:r>
            <a:r>
              <a:rPr lang="en-US"/>
              <a:t> in the left pane, in the </a:t>
            </a:r>
            <a:r>
              <a:rPr lang="en-US" b="1"/>
              <a:t>Size</a:t>
            </a:r>
            <a:r>
              <a:rPr lang="en-US"/>
              <a:t> pane, under </a:t>
            </a:r>
            <a:r>
              <a:rPr lang="en-US" b="1"/>
              <a:t>Size and rotate</a:t>
            </a:r>
            <a:r>
              <a:rPr lang="en-US"/>
              <a:t>, in the </a:t>
            </a:r>
            <a:r>
              <a:rPr lang="en-US" b="1"/>
              <a:t>Rotation</a:t>
            </a:r>
            <a:r>
              <a:rPr lang="en-US"/>
              <a:t> box, enter </a:t>
            </a:r>
            <a:r>
              <a:rPr lang="en-US" b="1" baseline="0"/>
              <a:t>15°</a:t>
            </a:r>
            <a:r>
              <a:rPr lang="en-US" baseline="0"/>
              <a:t>.</a:t>
            </a: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r>
              <a:rPr lang="en-US" sz="1200" baseline="0"/>
              <a:t>To reproduce the background effects on this slide, do the following:</a:t>
            </a:r>
          </a:p>
          <a:p>
            <a:pPr marL="228600" lvl="0" indent="-228600">
              <a:buFont typeface="+mj-lt"/>
              <a:buAutoNum type="arabicPeriod"/>
            </a:pPr>
            <a:r>
              <a:rPr lang="en-US" sz="1200" kern="1200">
                <a:solidFill>
                  <a:schemeClr val="tx1"/>
                </a:solidFill>
                <a:latin typeface="+mn-lt"/>
                <a:ea typeface="+mn-ea"/>
                <a:cs typeface="+mn-cs"/>
              </a:rPr>
              <a:t>On the </a:t>
            </a:r>
            <a:r>
              <a:rPr lang="en-US" sz="1200" b="1" kern="1200">
                <a:solidFill>
                  <a:schemeClr val="tx1"/>
                </a:solidFill>
                <a:latin typeface="+mn-lt"/>
                <a:ea typeface="+mn-ea"/>
                <a:cs typeface="+mn-cs"/>
              </a:rPr>
              <a:t>Design</a:t>
            </a:r>
            <a:r>
              <a:rPr lang="en-US" sz="1200" kern="1200">
                <a:solidFill>
                  <a:schemeClr val="tx1"/>
                </a:solidFill>
                <a:latin typeface="+mn-lt"/>
                <a:ea typeface="+mn-ea"/>
                <a:cs typeface="+mn-cs"/>
              </a:rPr>
              <a:t> tab, in the </a:t>
            </a:r>
            <a:r>
              <a:rPr lang="en-US" sz="1200" b="1" kern="1200">
                <a:solidFill>
                  <a:schemeClr val="tx1"/>
                </a:solidFill>
                <a:latin typeface="+mn-lt"/>
                <a:ea typeface="+mn-ea"/>
                <a:cs typeface="+mn-cs"/>
              </a:rPr>
              <a:t>Background</a:t>
            </a:r>
            <a:r>
              <a:rPr lang="en-US" sz="1200" kern="1200">
                <a:solidFill>
                  <a:schemeClr val="tx1"/>
                </a:solidFill>
                <a:latin typeface="+mn-lt"/>
                <a:ea typeface="+mn-ea"/>
                <a:cs typeface="+mn-cs"/>
              </a:rPr>
              <a:t> group, click </a:t>
            </a:r>
            <a:r>
              <a:rPr lang="en-US" sz="1200" b="1" kern="1200">
                <a:solidFill>
                  <a:schemeClr val="tx1"/>
                </a:solidFill>
                <a:latin typeface="+mn-lt"/>
                <a:ea typeface="+mn-ea"/>
                <a:cs typeface="+mn-cs"/>
              </a:rPr>
              <a:t>Background Styles</a:t>
            </a:r>
            <a:r>
              <a:rPr lang="en-US" sz="1200" kern="1200">
                <a:solidFill>
                  <a:schemeClr val="tx1"/>
                </a:solidFill>
                <a:latin typeface="+mn-lt"/>
                <a:ea typeface="+mn-ea"/>
                <a:cs typeface="+mn-cs"/>
              </a:rPr>
              <a:t>, and then click </a:t>
            </a:r>
            <a:r>
              <a:rPr lang="en-US" sz="1200" b="1" kern="1200">
                <a:solidFill>
                  <a:schemeClr val="tx1"/>
                </a:solidFill>
                <a:latin typeface="+mn-lt"/>
                <a:ea typeface="+mn-ea"/>
                <a:cs typeface="+mn-cs"/>
              </a:rPr>
              <a:t>Format Background</a:t>
            </a:r>
            <a:r>
              <a:rPr lang="en-US" sz="1200" kern="1200">
                <a:solidFill>
                  <a:schemeClr val="tx1"/>
                </a:solidFill>
                <a:latin typeface="+mn-lt"/>
                <a:ea typeface="+mn-ea"/>
                <a:cs typeface="+mn-cs"/>
              </a:rPr>
              <a:t>. In the </a:t>
            </a:r>
            <a:r>
              <a:rPr lang="en-US" sz="1200" b="1" kern="1200">
                <a:solidFill>
                  <a:schemeClr val="tx1"/>
                </a:solidFill>
                <a:latin typeface="+mn-lt"/>
                <a:ea typeface="+mn-ea"/>
                <a:cs typeface="+mn-cs"/>
              </a:rPr>
              <a:t>Format Background </a:t>
            </a:r>
            <a:r>
              <a:rPr lang="en-US" sz="1200" kern="1200">
                <a:solidFill>
                  <a:schemeClr val="tx1"/>
                </a:solidFill>
                <a:latin typeface="+mn-lt"/>
                <a:ea typeface="+mn-ea"/>
                <a:cs typeface="+mn-cs"/>
              </a:rPr>
              <a:t>dialog box, click </a:t>
            </a:r>
            <a:r>
              <a:rPr lang="en-US" sz="1200" b="1" kern="1200">
                <a:solidFill>
                  <a:schemeClr val="tx1"/>
                </a:solidFill>
                <a:latin typeface="+mn-lt"/>
                <a:ea typeface="+mn-ea"/>
                <a:cs typeface="+mn-cs"/>
              </a:rPr>
              <a:t>Fill</a:t>
            </a:r>
            <a:r>
              <a:rPr lang="en-US" sz="1200" kern="1200">
                <a:solidFill>
                  <a:schemeClr val="tx1"/>
                </a:solidFill>
                <a:latin typeface="+mn-lt"/>
                <a:ea typeface="+mn-ea"/>
                <a:cs typeface="+mn-cs"/>
              </a:rPr>
              <a:t> in the left pane, select </a:t>
            </a:r>
            <a:r>
              <a:rPr lang="en-US" sz="1200" b="1" kern="1200">
                <a:solidFill>
                  <a:schemeClr val="tx1"/>
                </a:solidFill>
                <a:latin typeface="+mn-lt"/>
                <a:ea typeface="+mn-ea"/>
                <a:cs typeface="+mn-cs"/>
              </a:rPr>
              <a:t>Gradient fill</a:t>
            </a:r>
            <a:r>
              <a:rPr lang="en-US" sz="1200" kern="1200">
                <a:solidFill>
                  <a:schemeClr val="tx1"/>
                </a:solidFill>
                <a:latin typeface="+mn-lt"/>
                <a:ea typeface="+mn-ea"/>
                <a:cs typeface="+mn-cs"/>
              </a:rPr>
              <a:t> in the </a:t>
            </a:r>
            <a:r>
              <a:rPr lang="en-US" sz="1200" b="1" kern="1200">
                <a:solidFill>
                  <a:schemeClr val="tx1"/>
                </a:solidFill>
                <a:latin typeface="+mn-lt"/>
                <a:ea typeface="+mn-ea"/>
                <a:cs typeface="+mn-cs"/>
              </a:rPr>
              <a:t>Fill</a:t>
            </a:r>
            <a:r>
              <a:rPr lang="en-US" sz="1200" kern="1200">
                <a:solidFill>
                  <a:schemeClr val="tx1"/>
                </a:solidFill>
                <a:latin typeface="+mn-lt"/>
                <a:ea typeface="+mn-ea"/>
                <a:cs typeface="+mn-cs"/>
              </a:rPr>
              <a:t> pane, and then do the following:</a:t>
            </a:r>
          </a:p>
          <a:p>
            <a:pPr marL="685800" lvl="1" indent="-228600">
              <a:buFont typeface="Arial" pitchFamily="34" charset="0"/>
              <a:buChar char="•"/>
            </a:pPr>
            <a:r>
              <a:rPr lang="en-US" sz="1200" kern="1200">
                <a:solidFill>
                  <a:schemeClr val="tx1"/>
                </a:solidFill>
                <a:latin typeface="+mn-lt"/>
                <a:ea typeface="+mn-ea"/>
                <a:cs typeface="+mn-cs"/>
              </a:rPr>
              <a:t>In the </a:t>
            </a:r>
            <a:r>
              <a:rPr lang="en-US" sz="1200" b="1" kern="1200">
                <a:solidFill>
                  <a:schemeClr val="tx1"/>
                </a:solidFill>
                <a:latin typeface="+mn-lt"/>
                <a:ea typeface="+mn-ea"/>
                <a:cs typeface="+mn-cs"/>
              </a:rPr>
              <a:t>Type</a:t>
            </a:r>
            <a:r>
              <a:rPr lang="en-US" sz="1200" kern="1200">
                <a:solidFill>
                  <a:schemeClr val="tx1"/>
                </a:solidFill>
                <a:latin typeface="+mn-lt"/>
                <a:ea typeface="+mn-ea"/>
                <a:cs typeface="+mn-cs"/>
              </a:rPr>
              <a:t> list, select </a:t>
            </a:r>
            <a:r>
              <a:rPr lang="en-US" sz="1200" b="1" kern="1200">
                <a:solidFill>
                  <a:schemeClr val="tx1"/>
                </a:solidFill>
                <a:latin typeface="+mn-lt"/>
                <a:ea typeface="+mn-ea"/>
                <a:cs typeface="+mn-cs"/>
              </a:rPr>
              <a:t>Radial</a:t>
            </a:r>
            <a:r>
              <a:rPr lang="en-US" sz="1200" kern="1200">
                <a:solidFill>
                  <a:schemeClr val="tx1"/>
                </a:solidFill>
                <a:latin typeface="+mn-lt"/>
                <a:ea typeface="+mn-ea"/>
                <a:cs typeface="+mn-cs"/>
              </a:rPr>
              <a:t>.</a:t>
            </a:r>
          </a:p>
          <a:p>
            <a:pPr marL="685800" lvl="1" indent="-228600">
              <a:buFont typeface="Arial" pitchFamily="34" charset="0"/>
              <a:buChar char="•"/>
            </a:pPr>
            <a:r>
              <a:rPr lang="en-US" sz="1200" kern="1200">
                <a:solidFill>
                  <a:schemeClr val="tx1"/>
                </a:solidFill>
                <a:latin typeface="+mn-lt"/>
                <a:ea typeface="+mn-ea"/>
                <a:cs typeface="+mn-cs"/>
              </a:rPr>
              <a:t>Click the button next to </a:t>
            </a:r>
            <a:r>
              <a:rPr lang="en-US" sz="1200" b="1" kern="1200">
                <a:solidFill>
                  <a:schemeClr val="tx1"/>
                </a:solidFill>
                <a:latin typeface="+mn-lt"/>
                <a:ea typeface="+mn-ea"/>
                <a:cs typeface="+mn-cs"/>
              </a:rPr>
              <a:t>Direction</a:t>
            </a:r>
            <a:r>
              <a:rPr lang="en-US" sz="1200" kern="1200">
                <a:solidFill>
                  <a:schemeClr val="tx1"/>
                </a:solidFill>
                <a:latin typeface="+mn-lt"/>
                <a:ea typeface="+mn-ea"/>
                <a:cs typeface="+mn-cs"/>
              </a:rPr>
              <a:t>, and then click </a:t>
            </a:r>
            <a:r>
              <a:rPr lang="en-US" sz="1200" b="1" kern="1200">
                <a:solidFill>
                  <a:schemeClr val="tx1"/>
                </a:solidFill>
                <a:latin typeface="+mn-lt"/>
                <a:ea typeface="+mn-ea"/>
                <a:cs typeface="+mn-cs"/>
              </a:rPr>
              <a:t>Center.</a:t>
            </a:r>
            <a:endParaRPr lang="en-US" sz="1200" b="0" kern="1200">
              <a:solidFill>
                <a:schemeClr val="tx1"/>
              </a:solidFill>
              <a:latin typeface="+mn-lt"/>
              <a:ea typeface="+mn-ea"/>
              <a:cs typeface="+mn-cs"/>
            </a:endParaRPr>
          </a:p>
          <a:p>
            <a:pPr marL="685800" lvl="1" indent="-228600">
              <a:buFont typeface="Arial" pitchFamily="34" charset="0"/>
              <a:buChar char="•"/>
            </a:pPr>
            <a:r>
              <a:rPr lang="en-US" sz="1200" kern="1200">
                <a:solidFill>
                  <a:schemeClr val="tx1"/>
                </a:solidFill>
                <a:latin typeface="+mn-lt"/>
                <a:ea typeface="+mn-ea"/>
                <a:cs typeface="+mn-cs"/>
              </a:rPr>
              <a:t>Under </a:t>
            </a:r>
            <a:r>
              <a:rPr lang="en-US" sz="1200" b="1" kern="1200">
                <a:solidFill>
                  <a:schemeClr val="tx1"/>
                </a:solidFill>
                <a:latin typeface="+mn-lt"/>
                <a:ea typeface="+mn-ea"/>
                <a:cs typeface="+mn-cs"/>
              </a:rPr>
              <a:t>Gradient stops</a:t>
            </a:r>
            <a:r>
              <a:rPr lang="en-US" sz="1200" kern="1200">
                <a:solidFill>
                  <a:schemeClr val="tx1"/>
                </a:solidFill>
                <a:latin typeface="+mn-lt"/>
                <a:ea typeface="+mn-ea"/>
                <a:cs typeface="+mn-cs"/>
              </a:rPr>
              <a:t>, click </a:t>
            </a:r>
            <a:r>
              <a:rPr lang="en-US" sz="1200" b="1" kern="1200">
                <a:solidFill>
                  <a:schemeClr val="tx1"/>
                </a:solidFill>
                <a:latin typeface="+mn-lt"/>
                <a:ea typeface="+mn-ea"/>
                <a:cs typeface="+mn-cs"/>
              </a:rPr>
              <a:t>Add gradient stops</a:t>
            </a:r>
            <a:r>
              <a:rPr lang="en-US" sz="1200" b="0" kern="1200">
                <a:solidFill>
                  <a:schemeClr val="tx1"/>
                </a:solidFill>
                <a:latin typeface="+mn-lt"/>
                <a:ea typeface="+mn-ea"/>
                <a:cs typeface="+mn-cs"/>
              </a:rPr>
              <a:t> or </a:t>
            </a:r>
            <a:r>
              <a:rPr lang="en-US" sz="1200" b="1" kern="1200">
                <a:solidFill>
                  <a:schemeClr val="tx1"/>
                </a:solidFill>
                <a:latin typeface="+mn-lt"/>
                <a:ea typeface="+mn-ea"/>
                <a:cs typeface="+mn-cs"/>
              </a:rPr>
              <a:t>Remove gradient stops</a:t>
            </a:r>
            <a:r>
              <a:rPr lang="en-US" sz="1200" kern="1200">
                <a:solidFill>
                  <a:schemeClr val="tx1"/>
                </a:solidFill>
                <a:latin typeface="+mn-lt"/>
                <a:ea typeface="+mn-ea"/>
                <a:cs typeface="+mn-cs"/>
              </a:rPr>
              <a:t> until three stops appear in the drop-down list.</a:t>
            </a:r>
          </a:p>
          <a:p>
            <a:pPr marL="228600" lvl="0" indent="-228600">
              <a:buFont typeface="+mj-lt"/>
              <a:buAutoNum type="arabicPeriod"/>
            </a:pPr>
            <a:r>
              <a:rPr lang="en-US" sz="1200" kern="1200">
                <a:solidFill>
                  <a:schemeClr val="tx1"/>
                </a:solidFill>
                <a:latin typeface="+mn-lt"/>
                <a:ea typeface="+mn-ea"/>
                <a:cs typeface="+mn-cs"/>
              </a:rPr>
              <a:t>Also under </a:t>
            </a:r>
            <a:r>
              <a:rPr lang="en-US" sz="1200" b="1" kern="1200">
                <a:solidFill>
                  <a:schemeClr val="tx1"/>
                </a:solidFill>
                <a:latin typeface="+mn-lt"/>
                <a:ea typeface="+mn-ea"/>
                <a:cs typeface="+mn-cs"/>
              </a:rPr>
              <a:t>Gradient stops</a:t>
            </a:r>
            <a:r>
              <a:rPr lang="en-US" sz="1200" kern="1200">
                <a:solidFill>
                  <a:schemeClr val="tx1"/>
                </a:solidFill>
                <a:latin typeface="+mn-lt"/>
                <a:ea typeface="+mn-ea"/>
                <a:cs typeface="+mn-cs"/>
              </a:rPr>
              <a:t>, customize the gradient stops as follows:</a:t>
            </a:r>
          </a:p>
          <a:p>
            <a:pPr marL="685800" lvl="1" indent="-228600">
              <a:buFont typeface="Arial" pitchFamily="34" charset="0"/>
              <a:buChar char="•"/>
            </a:pPr>
            <a:r>
              <a:rPr lang="en-US" sz="1200" kern="1200">
                <a:solidFill>
                  <a:schemeClr val="tx1"/>
                </a:solidFill>
                <a:latin typeface="+mn-lt"/>
                <a:ea typeface="+mn-ea"/>
                <a:cs typeface="+mn-cs"/>
              </a:rPr>
              <a:t>Select </a:t>
            </a:r>
            <a:r>
              <a:rPr lang="en-US" sz="1200" b="0" kern="1200">
                <a:solidFill>
                  <a:schemeClr val="tx1"/>
                </a:solidFill>
                <a:latin typeface="+mn-lt"/>
                <a:ea typeface="+mn-ea"/>
                <a:cs typeface="+mn-cs"/>
              </a:rPr>
              <a:t>the first stop </a:t>
            </a:r>
            <a:r>
              <a:rPr lang="en-US" sz="1200" kern="1200">
                <a:solidFill>
                  <a:schemeClr val="tx1"/>
                </a:solidFill>
                <a:latin typeface="+mn-lt"/>
                <a:ea typeface="+mn-ea"/>
                <a:cs typeface="+mn-cs"/>
              </a:rPr>
              <a:t>in the slider, and then do the following:</a:t>
            </a:r>
          </a:p>
          <a:p>
            <a:pPr marL="1143000" lvl="2" indent="-228600">
              <a:buFont typeface="Arial" pitchFamily="34" charset="0"/>
              <a:buChar char="•"/>
            </a:pPr>
            <a:r>
              <a:rPr lang="en-US" sz="1200" kern="1200">
                <a:solidFill>
                  <a:schemeClr val="tx1"/>
                </a:solidFill>
                <a:latin typeface="+mn-lt"/>
                <a:ea typeface="+mn-ea"/>
                <a:cs typeface="+mn-cs"/>
              </a:rPr>
              <a:t>In the </a:t>
            </a:r>
            <a:r>
              <a:rPr lang="en-US" sz="1200" b="1" kern="1200">
                <a:solidFill>
                  <a:schemeClr val="tx1"/>
                </a:solidFill>
                <a:latin typeface="+mn-lt"/>
                <a:ea typeface="+mn-ea"/>
                <a:cs typeface="+mn-cs"/>
              </a:rPr>
              <a:t>Position</a:t>
            </a:r>
            <a:r>
              <a:rPr lang="en-US" sz="1200" b="1" kern="1200" baseline="0">
                <a:solidFill>
                  <a:schemeClr val="tx1"/>
                </a:solidFill>
                <a:latin typeface="+mn-lt"/>
                <a:ea typeface="+mn-ea"/>
                <a:cs typeface="+mn-cs"/>
              </a:rPr>
              <a:t> </a:t>
            </a:r>
            <a:r>
              <a:rPr lang="en-US" sz="1200" kern="1200">
                <a:solidFill>
                  <a:schemeClr val="tx1"/>
                </a:solidFill>
                <a:latin typeface="+mn-lt"/>
                <a:ea typeface="+mn-ea"/>
                <a:cs typeface="+mn-cs"/>
              </a:rPr>
              <a:t>box, enter </a:t>
            </a:r>
            <a:r>
              <a:rPr lang="en-US" sz="1200" b="1" kern="1200">
                <a:solidFill>
                  <a:schemeClr val="tx1"/>
                </a:solidFill>
                <a:latin typeface="+mn-lt"/>
                <a:ea typeface="+mn-ea"/>
                <a:cs typeface="+mn-cs"/>
              </a:rPr>
              <a:t>0%</a:t>
            </a:r>
            <a:r>
              <a:rPr lang="en-US" sz="1200" kern="1200">
                <a:solidFill>
                  <a:schemeClr val="tx1"/>
                </a:solidFill>
                <a:latin typeface="+mn-lt"/>
                <a:ea typeface="+mn-ea"/>
                <a:cs typeface="+mn-cs"/>
              </a:rPr>
              <a:t>.</a:t>
            </a:r>
          </a:p>
          <a:p>
            <a:pPr marL="1143000" lvl="2" indent="-228600">
              <a:buFont typeface="Arial" pitchFamily="34" charset="0"/>
              <a:buChar char="•"/>
            </a:pPr>
            <a:r>
              <a:rPr lang="en-US" sz="1200" kern="1200">
                <a:solidFill>
                  <a:schemeClr val="tx1"/>
                </a:solidFill>
                <a:latin typeface="+mn-lt"/>
                <a:ea typeface="+mn-ea"/>
                <a:cs typeface="+mn-cs"/>
              </a:rPr>
              <a:t>Click the button next to </a:t>
            </a:r>
            <a:r>
              <a:rPr lang="en-US" sz="1200" b="1" kern="1200">
                <a:solidFill>
                  <a:schemeClr val="tx1"/>
                </a:solidFill>
                <a:latin typeface="+mn-lt"/>
                <a:ea typeface="+mn-ea"/>
                <a:cs typeface="+mn-cs"/>
              </a:rPr>
              <a:t>Color</a:t>
            </a:r>
            <a:r>
              <a:rPr lang="en-US" sz="1200" kern="1200">
                <a:solidFill>
                  <a:schemeClr val="tx1"/>
                </a:solidFill>
                <a:latin typeface="+mn-lt"/>
                <a:ea typeface="+mn-ea"/>
                <a:cs typeface="+mn-cs"/>
              </a:rPr>
              <a:t>, and then under </a:t>
            </a:r>
            <a:r>
              <a:rPr lang="en-US" sz="1200" b="1" kern="1200">
                <a:solidFill>
                  <a:schemeClr val="tx1"/>
                </a:solidFill>
                <a:latin typeface="+mn-lt"/>
                <a:ea typeface="+mn-ea"/>
                <a:cs typeface="+mn-cs"/>
              </a:rPr>
              <a:t>Theme Colors </a:t>
            </a:r>
            <a:r>
              <a:rPr lang="en-US" sz="1200" kern="1200">
                <a:solidFill>
                  <a:schemeClr val="tx1"/>
                </a:solidFill>
                <a:latin typeface="+mn-lt"/>
                <a:ea typeface="+mn-ea"/>
                <a:cs typeface="+mn-cs"/>
              </a:rPr>
              <a:t>click </a:t>
            </a:r>
            <a:r>
              <a:rPr lang="en-US" sz="1200" b="1" kern="1200">
                <a:solidFill>
                  <a:schemeClr val="tx1"/>
                </a:solidFill>
                <a:latin typeface="+mn-lt"/>
                <a:ea typeface="+mn-ea"/>
                <a:cs typeface="+mn-cs"/>
              </a:rPr>
              <a:t>White, Background 1, Darker 15%</a:t>
            </a:r>
            <a:r>
              <a:rPr lang="en-US" sz="1200" b="0" kern="1200">
                <a:solidFill>
                  <a:schemeClr val="tx1"/>
                </a:solidFill>
                <a:latin typeface="+mn-lt"/>
                <a:ea typeface="+mn-ea"/>
                <a:cs typeface="+mn-cs"/>
              </a:rPr>
              <a:t>.</a:t>
            </a:r>
            <a:endParaRPr lang="en-US" sz="1200" kern="1200">
              <a:solidFill>
                <a:schemeClr val="tx1"/>
              </a:solidFill>
              <a:latin typeface="+mn-lt"/>
              <a:ea typeface="+mn-ea"/>
              <a:cs typeface="+mn-cs"/>
            </a:endParaRPr>
          </a:p>
          <a:p>
            <a:pPr marL="685800" lvl="1" indent="-228600">
              <a:buFont typeface="Arial" pitchFamily="34" charset="0"/>
              <a:buChar char="•"/>
            </a:pPr>
            <a:r>
              <a:rPr lang="en-US" sz="1200" kern="1200">
                <a:solidFill>
                  <a:schemeClr val="tx1"/>
                </a:solidFill>
                <a:latin typeface="+mn-lt"/>
                <a:ea typeface="+mn-ea"/>
                <a:cs typeface="+mn-cs"/>
              </a:rPr>
              <a:t>Select </a:t>
            </a:r>
            <a:r>
              <a:rPr lang="en-US" sz="1200" b="0" kern="1200">
                <a:solidFill>
                  <a:schemeClr val="tx1"/>
                </a:solidFill>
                <a:latin typeface="+mn-lt"/>
                <a:ea typeface="+mn-ea"/>
                <a:cs typeface="+mn-cs"/>
              </a:rPr>
              <a:t>the next stop</a:t>
            </a:r>
            <a:r>
              <a:rPr lang="en-US" sz="1200" b="0" kern="1200" baseline="0">
                <a:solidFill>
                  <a:schemeClr val="tx1"/>
                </a:solidFill>
                <a:latin typeface="+mn-lt"/>
                <a:ea typeface="+mn-ea"/>
                <a:cs typeface="+mn-cs"/>
              </a:rPr>
              <a:t> in the slider</a:t>
            </a:r>
            <a:r>
              <a:rPr lang="en-US" sz="1200" kern="1200">
                <a:solidFill>
                  <a:schemeClr val="tx1"/>
                </a:solidFill>
                <a:latin typeface="+mn-lt"/>
                <a:ea typeface="+mn-ea"/>
                <a:cs typeface="+mn-cs"/>
              </a:rPr>
              <a:t>, and then do the following: </a:t>
            </a:r>
          </a:p>
          <a:p>
            <a:pPr marL="1143000" lvl="2" indent="-228600">
              <a:buFont typeface="Arial" pitchFamily="34" charset="0"/>
              <a:buChar char="•"/>
            </a:pPr>
            <a:r>
              <a:rPr lang="en-US" sz="1200" kern="1200">
                <a:solidFill>
                  <a:schemeClr val="tx1"/>
                </a:solidFill>
                <a:latin typeface="+mn-lt"/>
                <a:ea typeface="+mn-ea"/>
                <a:cs typeface="+mn-cs"/>
              </a:rPr>
              <a:t>In the </a:t>
            </a:r>
            <a:r>
              <a:rPr lang="en-US" sz="1200" b="1" kern="1200">
                <a:solidFill>
                  <a:schemeClr val="tx1"/>
                </a:solidFill>
                <a:latin typeface="+mn-lt"/>
                <a:ea typeface="+mn-ea"/>
                <a:cs typeface="+mn-cs"/>
              </a:rPr>
              <a:t>Stop position </a:t>
            </a:r>
            <a:r>
              <a:rPr lang="en-US" sz="1200" kern="1200">
                <a:solidFill>
                  <a:schemeClr val="tx1"/>
                </a:solidFill>
                <a:latin typeface="+mn-lt"/>
                <a:ea typeface="+mn-ea"/>
                <a:cs typeface="+mn-cs"/>
              </a:rPr>
              <a:t>box, enter </a:t>
            </a:r>
            <a:r>
              <a:rPr lang="en-US" sz="1200" b="1" kern="1200">
                <a:solidFill>
                  <a:schemeClr val="tx1"/>
                </a:solidFill>
                <a:latin typeface="+mn-lt"/>
                <a:ea typeface="+mn-ea"/>
                <a:cs typeface="+mn-cs"/>
              </a:rPr>
              <a:t>40%</a:t>
            </a:r>
            <a:r>
              <a:rPr lang="en-US" sz="1200" kern="120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a:solidFill>
                  <a:schemeClr val="tx1"/>
                </a:solidFill>
                <a:latin typeface="+mn-lt"/>
                <a:ea typeface="+mn-ea"/>
                <a:cs typeface="+mn-cs"/>
              </a:rPr>
              <a:t>Click the button next to </a:t>
            </a:r>
            <a:r>
              <a:rPr lang="en-US" sz="1200" b="1" kern="1200">
                <a:solidFill>
                  <a:schemeClr val="tx1"/>
                </a:solidFill>
                <a:latin typeface="+mn-lt"/>
                <a:ea typeface="+mn-ea"/>
                <a:cs typeface="+mn-cs"/>
              </a:rPr>
              <a:t>Color</a:t>
            </a:r>
            <a:r>
              <a:rPr lang="en-US" sz="1200" kern="1200">
                <a:solidFill>
                  <a:schemeClr val="tx1"/>
                </a:solidFill>
                <a:latin typeface="+mn-lt"/>
                <a:ea typeface="+mn-ea"/>
                <a:cs typeface="+mn-cs"/>
              </a:rPr>
              <a:t>, and then under </a:t>
            </a:r>
            <a:r>
              <a:rPr lang="en-US" sz="1200" b="1" kern="1200">
                <a:solidFill>
                  <a:schemeClr val="tx1"/>
                </a:solidFill>
                <a:latin typeface="+mn-lt"/>
                <a:ea typeface="+mn-ea"/>
                <a:cs typeface="+mn-cs"/>
              </a:rPr>
              <a:t>Theme Colors </a:t>
            </a:r>
            <a:r>
              <a:rPr lang="en-US" sz="1200" kern="1200">
                <a:solidFill>
                  <a:schemeClr val="tx1"/>
                </a:solidFill>
                <a:latin typeface="+mn-lt"/>
                <a:ea typeface="+mn-ea"/>
                <a:cs typeface="+mn-cs"/>
              </a:rPr>
              <a:t>click </a:t>
            </a:r>
            <a:r>
              <a:rPr lang="en-US" sz="1200" b="1" kern="1200">
                <a:solidFill>
                  <a:schemeClr val="tx1"/>
                </a:solidFill>
                <a:latin typeface="+mn-lt"/>
                <a:ea typeface="+mn-ea"/>
                <a:cs typeface="+mn-cs"/>
              </a:rPr>
              <a:t>Black, Text 1, Lighter 50%</a:t>
            </a:r>
            <a:r>
              <a:rPr lang="en-US" sz="1200" b="0" kern="1200">
                <a:solidFill>
                  <a:schemeClr val="tx1"/>
                </a:solidFill>
                <a:latin typeface="+mn-lt"/>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a:solidFill>
                  <a:schemeClr val="tx1"/>
                </a:solidFill>
                <a:latin typeface="+mn-lt"/>
                <a:ea typeface="+mn-ea"/>
                <a:cs typeface="+mn-cs"/>
              </a:rPr>
              <a:t>Select </a:t>
            </a:r>
            <a:r>
              <a:rPr lang="en-US" sz="1200" b="0" kern="1200">
                <a:solidFill>
                  <a:schemeClr val="tx1"/>
                </a:solidFill>
                <a:latin typeface="+mn-lt"/>
                <a:ea typeface="+mn-ea"/>
                <a:cs typeface="+mn-cs"/>
              </a:rPr>
              <a:t>the</a:t>
            </a:r>
            <a:r>
              <a:rPr lang="en-US" sz="1200" b="0" kern="1200" baseline="0">
                <a:solidFill>
                  <a:schemeClr val="tx1"/>
                </a:solidFill>
                <a:latin typeface="+mn-lt"/>
                <a:ea typeface="+mn-ea"/>
                <a:cs typeface="+mn-cs"/>
              </a:rPr>
              <a:t> last stop in the slider</a:t>
            </a:r>
            <a:r>
              <a:rPr lang="en-US" sz="1200" kern="1200">
                <a:solidFill>
                  <a:schemeClr val="tx1"/>
                </a:solidFill>
                <a:latin typeface="+mn-lt"/>
                <a:ea typeface="+mn-ea"/>
                <a:cs typeface="+mn-cs"/>
              </a:rPr>
              <a:t>, and then do the following: </a:t>
            </a:r>
          </a:p>
          <a:p>
            <a:pPr marL="1143000" lvl="2" indent="-228600">
              <a:buFont typeface="Arial" pitchFamily="34" charset="0"/>
              <a:buChar char="•"/>
            </a:pPr>
            <a:r>
              <a:rPr lang="en-US" sz="1200" kern="1200">
                <a:solidFill>
                  <a:schemeClr val="tx1"/>
                </a:solidFill>
                <a:latin typeface="+mn-lt"/>
                <a:ea typeface="+mn-ea"/>
                <a:cs typeface="+mn-cs"/>
              </a:rPr>
              <a:t>In the </a:t>
            </a:r>
            <a:r>
              <a:rPr lang="en-US" sz="1200" b="1" kern="1200">
                <a:solidFill>
                  <a:schemeClr val="tx1"/>
                </a:solidFill>
                <a:latin typeface="+mn-lt"/>
                <a:ea typeface="+mn-ea"/>
                <a:cs typeface="+mn-cs"/>
              </a:rPr>
              <a:t>Stop position </a:t>
            </a:r>
            <a:r>
              <a:rPr lang="en-US" sz="1200" kern="1200">
                <a:solidFill>
                  <a:schemeClr val="tx1"/>
                </a:solidFill>
                <a:latin typeface="+mn-lt"/>
                <a:ea typeface="+mn-ea"/>
                <a:cs typeface="+mn-cs"/>
              </a:rPr>
              <a:t>box, enter </a:t>
            </a:r>
            <a:r>
              <a:rPr lang="en-US" sz="1200" b="1" kern="1200">
                <a:solidFill>
                  <a:schemeClr val="tx1"/>
                </a:solidFill>
                <a:latin typeface="+mn-lt"/>
                <a:ea typeface="+mn-ea"/>
                <a:cs typeface="+mn-cs"/>
              </a:rPr>
              <a:t>100%</a:t>
            </a:r>
            <a:r>
              <a:rPr lang="en-US" sz="1200" kern="120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a:solidFill>
                  <a:schemeClr val="tx1"/>
                </a:solidFill>
                <a:latin typeface="+mn-lt"/>
                <a:ea typeface="+mn-ea"/>
                <a:cs typeface="+mn-cs"/>
              </a:rPr>
              <a:t>Click the button next to </a:t>
            </a:r>
            <a:r>
              <a:rPr lang="en-US" sz="1200" b="1" kern="1200">
                <a:solidFill>
                  <a:schemeClr val="tx1"/>
                </a:solidFill>
                <a:latin typeface="+mn-lt"/>
                <a:ea typeface="+mn-ea"/>
                <a:cs typeface="+mn-cs"/>
              </a:rPr>
              <a:t>Color</a:t>
            </a:r>
            <a:r>
              <a:rPr lang="en-US" sz="1200" kern="1200">
                <a:solidFill>
                  <a:schemeClr val="tx1"/>
                </a:solidFill>
                <a:latin typeface="+mn-lt"/>
                <a:ea typeface="+mn-ea"/>
                <a:cs typeface="+mn-cs"/>
              </a:rPr>
              <a:t>, and then under </a:t>
            </a:r>
            <a:r>
              <a:rPr lang="en-US" sz="1200" b="1" kern="1200">
                <a:solidFill>
                  <a:schemeClr val="tx1"/>
                </a:solidFill>
                <a:latin typeface="+mn-lt"/>
                <a:ea typeface="+mn-ea"/>
                <a:cs typeface="+mn-cs"/>
              </a:rPr>
              <a:t>Theme Colors </a:t>
            </a:r>
            <a:r>
              <a:rPr lang="en-US" sz="1200" kern="1200">
                <a:solidFill>
                  <a:schemeClr val="tx1"/>
                </a:solidFill>
                <a:latin typeface="+mn-lt"/>
                <a:ea typeface="+mn-ea"/>
                <a:cs typeface="+mn-cs"/>
              </a:rPr>
              <a:t>click </a:t>
            </a:r>
            <a:r>
              <a:rPr lang="en-US" sz="1200" b="1" kern="1200">
                <a:solidFill>
                  <a:schemeClr val="tx1"/>
                </a:solidFill>
                <a:latin typeface="+mn-lt"/>
                <a:ea typeface="+mn-ea"/>
                <a:cs typeface="+mn-cs"/>
              </a:rPr>
              <a:t>Black, Text 1, Lighter 15%</a:t>
            </a:r>
            <a:r>
              <a:rPr lang="en-US" sz="1200" b="0" kern="120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86DC872-5840-4D4A-BE0C-BFF8969432D8}" type="slidenum">
              <a:rPr lang="en-US" smtClean="0"/>
              <a:t>1</a:t>
            </a:fld>
            <a:endParaRPr lang="en-US"/>
          </a:p>
        </p:txBody>
      </p:sp>
    </p:spTree>
    <p:extLst>
      <p:ext uri="{BB962C8B-B14F-4D97-AF65-F5344CB8AC3E}">
        <p14:creationId xmlns:p14="http://schemas.microsoft.com/office/powerpoint/2010/main" val="168272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508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en-US"/>
              <a:t>Click to edit Master title style</a:t>
            </a:r>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6" name="Footer Placeholder 5"/>
          <p:cNvSpPr>
            <a:spLocks noGrp="1"/>
          </p:cNvSpPr>
          <p:nvPr>
            <p:ph type="ftr" sz="quarter" idx="11"/>
          </p:nvPr>
        </p:nvSpPr>
        <p:spPr>
          <a:xfrm>
            <a:off x="917678" y="6181344"/>
            <a:ext cx="5337278" cy="365125"/>
          </a:xfr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75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en-US"/>
              <a:t>Click to edit Master title style</a:t>
            </a:r>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6962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3629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en-US"/>
              <a:t>Click to edit Master title style</a:t>
            </a:r>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3854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0687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en-US"/>
              <a:t>Click to edit Master title style</a:t>
            </a:r>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7959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797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6457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401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en-US"/>
              <a:t>Click to edit Master title style</a:t>
            </a:r>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5190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016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4156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a:t>Click to edit Master title style</a:t>
            </a:r>
          </a:p>
        </p:txBody>
      </p:sp>
      <p:sp>
        <p:nvSpPr>
          <p:cNvPr id="3" name="Date Placeholder 2"/>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9720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1896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en-US"/>
              <a:t>Click to edit Master title style</a:t>
            </a:r>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3036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en-US"/>
              <a:t>Click to edit Master title style</a:t>
            </a:r>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523649" y="6181344"/>
            <a:ext cx="718502" cy="365125"/>
          </a:xfrm>
        </p:spPr>
        <p:txBody>
          <a:body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6" name="Footer Placeholder 5"/>
          <p:cNvSpPr>
            <a:spLocks noGrp="1"/>
          </p:cNvSpPr>
          <p:nvPr>
            <p:ph type="ftr" sz="quarter" idx="11"/>
          </p:nvPr>
        </p:nvSpPr>
        <p:spPr>
          <a:xfrm>
            <a:off x="818348" y="6181344"/>
            <a:ext cx="3705300" cy="365125"/>
          </a:xfrm>
        </p:spPr>
        <p:txBody>
          <a:bodyPr/>
          <a:lstStyle/>
          <a:p>
            <a:endParaRPr lang="en-US"/>
          </a:p>
        </p:txBody>
      </p:sp>
      <p:sp>
        <p:nvSpPr>
          <p:cNvPr id="7" name="Slide Number Placeholder 6"/>
          <p:cNvSpPr>
            <a:spLocks noGrp="1"/>
          </p:cNvSpPr>
          <p:nvPr>
            <p:ph type="sldNum" sz="quarter" idx="12"/>
          </p:nvPr>
        </p:nvSpPr>
        <p:spPr>
          <a:xfrm>
            <a:off x="8024262" y="6181344"/>
            <a:ext cx="305186" cy="329250"/>
          </a:xfrm>
        </p:spPr>
        <p:txBody>
          <a:body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0426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190AD8DA-611F-4230-A613-A73DB7902BCB}" type="datetimeFigureOut">
              <a:rPr lang="en-US" smtClean="0">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52D14FB8-926A-4E06-B01B-974EA34CB3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209828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g"/><Relationship Id="rId7" Type="http://schemas.openxmlformats.org/officeDocument/2006/relationships/image" Target="../media/image32.jpe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commaai/openpilot" TargetMode="External"/><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s://comma.ai/"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hyperlink" Target="https://arxiv.org/pdf/1705.05170.pdf"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nut 3"/>
          <p:cNvSpPr/>
          <p:nvPr/>
        </p:nvSpPr>
        <p:spPr>
          <a:xfrm rot="900000">
            <a:off x="2133600" y="533400"/>
            <a:ext cx="5030151" cy="4694554"/>
          </a:xfrm>
          <a:custGeom>
            <a:avLst/>
            <a:gdLst/>
            <a:ahLst/>
            <a:cxnLst/>
            <a:rect l="l" t="t" r="r" b="b"/>
            <a:pathLst>
              <a:path w="5030151" h="4694554">
                <a:moveTo>
                  <a:pt x="2515066" y="2903036"/>
                </a:moveTo>
                <a:cubicBezTo>
                  <a:pt x="2465562" y="3033590"/>
                  <a:pt x="2439281" y="3175203"/>
                  <a:pt x="2439281" y="3322954"/>
                </a:cubicBezTo>
                <a:cubicBezTo>
                  <a:pt x="2439281" y="3470697"/>
                  <a:pt x="2465559" y="3612303"/>
                  <a:pt x="2515076" y="3742845"/>
                </a:cubicBezTo>
                <a:cubicBezTo>
                  <a:pt x="2564592" y="3612303"/>
                  <a:pt x="2590870" y="3470697"/>
                  <a:pt x="2590870" y="3322954"/>
                </a:cubicBezTo>
                <a:cubicBezTo>
                  <a:pt x="2590870" y="3175201"/>
                  <a:pt x="2564589" y="3033586"/>
                  <a:pt x="2515066" y="2903036"/>
                </a:cubicBezTo>
                <a:close/>
                <a:moveTo>
                  <a:pt x="1592786" y="2124710"/>
                </a:moveTo>
                <a:cubicBezTo>
                  <a:pt x="1771897" y="2352722"/>
                  <a:pt x="2030829" y="2514829"/>
                  <a:pt x="2327734" y="2567827"/>
                </a:cubicBezTo>
                <a:cubicBezTo>
                  <a:pt x="2148688" y="2339888"/>
                  <a:pt x="1889597" y="2178134"/>
                  <a:pt x="1592786" y="2124710"/>
                </a:cubicBezTo>
                <a:close/>
                <a:moveTo>
                  <a:pt x="3518024" y="2112400"/>
                </a:moveTo>
                <a:cubicBezTo>
                  <a:pt x="3181471" y="2150339"/>
                  <a:pt x="2886657" y="2325945"/>
                  <a:pt x="2691704" y="2582154"/>
                </a:cubicBezTo>
                <a:cubicBezTo>
                  <a:pt x="3028257" y="2544215"/>
                  <a:pt x="3323071" y="2368610"/>
                  <a:pt x="3518024" y="2112400"/>
                </a:cubicBezTo>
                <a:close/>
                <a:moveTo>
                  <a:pt x="3708143" y="2106188"/>
                </a:moveTo>
                <a:cubicBezTo>
                  <a:pt x="3475942" y="2473521"/>
                  <a:pt x="3073350" y="2721905"/>
                  <a:pt x="2611426" y="2739272"/>
                </a:cubicBezTo>
                <a:cubicBezTo>
                  <a:pt x="2696456" y="2915877"/>
                  <a:pt x="2743200" y="3113957"/>
                  <a:pt x="2743200" y="3322954"/>
                </a:cubicBezTo>
                <a:cubicBezTo>
                  <a:pt x="2743200" y="3540465"/>
                  <a:pt x="2692570" y="3746151"/>
                  <a:pt x="2601049" y="3928178"/>
                </a:cubicBezTo>
                <a:cubicBezTo>
                  <a:pt x="2810410" y="4295281"/>
                  <a:pt x="3205642" y="4542224"/>
                  <a:pt x="3658551" y="4542224"/>
                </a:cubicBezTo>
                <a:cubicBezTo>
                  <a:pt x="4331935" y="4542224"/>
                  <a:pt x="4877821" y="3996338"/>
                  <a:pt x="4877821" y="3322954"/>
                </a:cubicBezTo>
                <a:cubicBezTo>
                  <a:pt x="4877821" y="2666201"/>
                  <a:pt x="4358566" y="2130726"/>
                  <a:pt x="3708143" y="2106188"/>
                </a:cubicBezTo>
                <a:close/>
                <a:moveTo>
                  <a:pt x="1371600" y="2103684"/>
                </a:moveTo>
                <a:cubicBezTo>
                  <a:pt x="698216" y="2103684"/>
                  <a:pt x="152330" y="2649570"/>
                  <a:pt x="152330" y="3322954"/>
                </a:cubicBezTo>
                <a:cubicBezTo>
                  <a:pt x="152330" y="3996338"/>
                  <a:pt x="698216" y="4542224"/>
                  <a:pt x="1371600" y="4542224"/>
                </a:cubicBezTo>
                <a:cubicBezTo>
                  <a:pt x="1824509" y="4542224"/>
                  <a:pt x="2219741" y="4295281"/>
                  <a:pt x="2429102" y="3928178"/>
                </a:cubicBezTo>
                <a:cubicBezTo>
                  <a:pt x="2337582" y="3746151"/>
                  <a:pt x="2286951" y="3540465"/>
                  <a:pt x="2286951" y="3322954"/>
                </a:cubicBezTo>
                <a:cubicBezTo>
                  <a:pt x="2286951" y="3112892"/>
                  <a:pt x="2334173" y="2913860"/>
                  <a:pt x="2420023" y="2736577"/>
                </a:cubicBezTo>
                <a:cubicBezTo>
                  <a:pt x="1987175" y="2695772"/>
                  <a:pt x="1612950" y="2453665"/>
                  <a:pt x="1392064" y="2104717"/>
                </a:cubicBezTo>
                <a:cubicBezTo>
                  <a:pt x="1385266" y="2103740"/>
                  <a:pt x="1378440" y="2103684"/>
                  <a:pt x="1371600" y="2103684"/>
                </a:cubicBezTo>
                <a:close/>
                <a:moveTo>
                  <a:pt x="2551176" y="152330"/>
                </a:moveTo>
                <a:cubicBezTo>
                  <a:pt x="1877792" y="152330"/>
                  <a:pt x="1331906" y="698216"/>
                  <a:pt x="1331906" y="1371600"/>
                </a:cubicBezTo>
                <a:cubicBezTo>
                  <a:pt x="1331906" y="1583898"/>
                  <a:pt x="1386165" y="1783523"/>
                  <a:pt x="1482251" y="1956941"/>
                </a:cubicBezTo>
                <a:cubicBezTo>
                  <a:pt x="1914638" y="1990299"/>
                  <a:pt x="2290424" y="2225276"/>
                  <a:pt x="2516222" y="2568046"/>
                </a:cubicBezTo>
                <a:cubicBezTo>
                  <a:pt x="2753533" y="2205098"/>
                  <a:pt x="3159729" y="1963609"/>
                  <a:pt x="3623062" y="1953146"/>
                </a:cubicBezTo>
                <a:cubicBezTo>
                  <a:pt x="3717059" y="1780304"/>
                  <a:pt x="3770446" y="1582187"/>
                  <a:pt x="3770446" y="1371600"/>
                </a:cubicBezTo>
                <a:cubicBezTo>
                  <a:pt x="3770446" y="698216"/>
                  <a:pt x="3224560" y="152330"/>
                  <a:pt x="2551176" y="152330"/>
                </a:cubicBezTo>
                <a:close/>
                <a:moveTo>
                  <a:pt x="2551176" y="0"/>
                </a:moveTo>
                <a:cubicBezTo>
                  <a:pt x="3308690" y="0"/>
                  <a:pt x="3922776" y="614086"/>
                  <a:pt x="3922776" y="1371600"/>
                </a:cubicBezTo>
                <a:cubicBezTo>
                  <a:pt x="3922776" y="1581662"/>
                  <a:pt x="3875555" y="1780694"/>
                  <a:pt x="3789704" y="1957977"/>
                </a:cubicBezTo>
                <a:cubicBezTo>
                  <a:pt x="4485716" y="2023590"/>
                  <a:pt x="5030151" y="2609692"/>
                  <a:pt x="5030151" y="3322954"/>
                </a:cubicBezTo>
                <a:cubicBezTo>
                  <a:pt x="5030151" y="4080468"/>
                  <a:pt x="4416065" y="4694554"/>
                  <a:pt x="3658551" y="4694554"/>
                </a:cubicBezTo>
                <a:cubicBezTo>
                  <a:pt x="3180882" y="4694554"/>
                  <a:pt x="2760243" y="4450379"/>
                  <a:pt x="2515076" y="4079750"/>
                </a:cubicBezTo>
                <a:cubicBezTo>
                  <a:pt x="2269908" y="4450379"/>
                  <a:pt x="1849269" y="4694554"/>
                  <a:pt x="1371600" y="4694554"/>
                </a:cubicBezTo>
                <a:cubicBezTo>
                  <a:pt x="614086" y="4694554"/>
                  <a:pt x="0" y="4080468"/>
                  <a:pt x="0" y="3322954"/>
                </a:cubicBezTo>
                <a:cubicBezTo>
                  <a:pt x="0" y="2585905"/>
                  <a:pt x="581353" y="1984640"/>
                  <a:pt x="1310604" y="1954434"/>
                </a:cubicBezTo>
                <a:cubicBezTo>
                  <a:pt x="1226149" y="1777952"/>
                  <a:pt x="1179576" y="1580215"/>
                  <a:pt x="1179576" y="1371600"/>
                </a:cubicBezTo>
                <a:cubicBezTo>
                  <a:pt x="1179576" y="614086"/>
                  <a:pt x="1793662" y="0"/>
                  <a:pt x="2551176" y="0"/>
                </a:cubicBezTo>
                <a:close/>
              </a:path>
            </a:pathLst>
          </a:cu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a:noFill/>
          </a:ln>
          <a:effectLst>
            <a:outerShdw blurRad="317500" dist="317500" dir="5400000" sx="90000" sy="-19000" rotWithShape="0">
              <a:prstClr val="black">
                <a:alpha val="55000"/>
              </a:prstClr>
            </a:outerShdw>
          </a:effectLst>
          <a:scene3d>
            <a:camera prst="perspectiveRelaxedModerately"/>
            <a:lightRig rig="balanced" dir="t">
              <a:rot lat="0" lon="0" rev="3600000"/>
            </a:lightRig>
          </a:scene3d>
          <a:sp3d extrusionH="152400">
            <a:bevelT w="101600" prst="cross"/>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 name="TextBox 1"/>
          <p:cNvSpPr txBox="1"/>
          <p:nvPr/>
        </p:nvSpPr>
        <p:spPr>
          <a:xfrm>
            <a:off x="242194" y="285750"/>
            <a:ext cx="8558906" cy="954088"/>
          </a:xfrm>
          <a:prstGeom prst="rect">
            <a:avLst/>
          </a:prstGeom>
          <a:noFill/>
        </p:spPr>
        <p:txBody>
          <a:bodyPr wrap="square" rtlCol="0" anchor="t">
            <a:spAutoFit/>
          </a:bodyPr>
          <a:lstStyle/>
          <a:p>
            <a:pPr algn="ctr"/>
            <a:r>
              <a:rPr lang="en-US" sz="3600">
                <a:solidFill>
                  <a:srgbClr val="00B0F0"/>
                </a:solidFill>
                <a:latin typeface="Century Schoolbook"/>
              </a:rPr>
              <a:t>Coastal Carolina University</a:t>
            </a:r>
            <a:endParaRPr lang="en-US" sz="3600" err="1">
              <a:solidFill>
                <a:srgbClr val="00B0F0"/>
              </a:solidFill>
              <a:latin typeface="Century Schoolbook"/>
            </a:endParaRPr>
          </a:p>
          <a:p>
            <a:pPr algn="ctr"/>
            <a:r>
              <a:rPr lang="en-US" sz="2000">
                <a:latin typeface="Century Schoolbook"/>
              </a:rPr>
              <a:t>Computer Science Department</a:t>
            </a:r>
          </a:p>
        </p:txBody>
      </p:sp>
      <p:sp>
        <p:nvSpPr>
          <p:cNvPr id="3" name="TextBox 2"/>
          <p:cNvSpPr txBox="1"/>
          <p:nvPr/>
        </p:nvSpPr>
        <p:spPr>
          <a:xfrm>
            <a:off x="2388524" y="3013169"/>
            <a:ext cx="2046934" cy="369332"/>
          </a:xfrm>
          <a:prstGeom prst="rect">
            <a:avLst/>
          </a:prstGeom>
          <a:noFill/>
        </p:spPr>
        <p:txBody>
          <a:bodyPr wrap="square" rtlCol="0" anchor="t">
            <a:spAutoFit/>
          </a:bodyPr>
          <a:lstStyle/>
          <a:p>
            <a:r>
              <a:rPr lang="en-US" i="1">
                <a:latin typeface="Rockwell"/>
              </a:rPr>
              <a:t>Oliver Pearson</a:t>
            </a:r>
          </a:p>
        </p:txBody>
      </p:sp>
      <p:sp>
        <p:nvSpPr>
          <p:cNvPr id="5" name="TextBox 4"/>
          <p:cNvSpPr txBox="1"/>
          <p:nvPr/>
        </p:nvSpPr>
        <p:spPr>
          <a:xfrm>
            <a:off x="2532297" y="3386980"/>
            <a:ext cx="1752600" cy="369332"/>
          </a:xfrm>
          <a:prstGeom prst="rect">
            <a:avLst/>
          </a:prstGeom>
          <a:noFill/>
        </p:spPr>
        <p:txBody>
          <a:bodyPr wrap="square" rtlCol="0" anchor="t">
            <a:spAutoFit/>
          </a:bodyPr>
          <a:lstStyle/>
          <a:p>
            <a:r>
              <a:rPr lang="en-US" i="1">
                <a:latin typeface="Rockwell"/>
              </a:rPr>
              <a:t>Kevin Chucci</a:t>
            </a:r>
          </a:p>
        </p:txBody>
      </p:sp>
      <p:sp>
        <p:nvSpPr>
          <p:cNvPr id="6" name="TextBox 5"/>
          <p:cNvSpPr txBox="1"/>
          <p:nvPr/>
        </p:nvSpPr>
        <p:spPr>
          <a:xfrm>
            <a:off x="4238625" y="1896745"/>
            <a:ext cx="1752600" cy="369332"/>
          </a:xfrm>
          <a:prstGeom prst="rect">
            <a:avLst/>
          </a:prstGeom>
          <a:noFill/>
        </p:spPr>
        <p:txBody>
          <a:bodyPr wrap="square" rtlCol="0" anchor="t">
            <a:spAutoFit/>
          </a:bodyPr>
          <a:lstStyle/>
          <a:p>
            <a:r>
              <a:rPr lang="en-US" i="1">
                <a:latin typeface="Rockwell"/>
              </a:rPr>
              <a:t>Ant Meeks</a:t>
            </a:r>
          </a:p>
        </p:txBody>
      </p:sp>
      <p:sp>
        <p:nvSpPr>
          <p:cNvPr id="7" name="TextBox 6"/>
          <p:cNvSpPr txBox="1"/>
          <p:nvPr/>
        </p:nvSpPr>
        <p:spPr>
          <a:xfrm>
            <a:off x="4171950" y="2270556"/>
            <a:ext cx="1752600" cy="369332"/>
          </a:xfrm>
          <a:prstGeom prst="rect">
            <a:avLst/>
          </a:prstGeom>
          <a:noFill/>
        </p:spPr>
        <p:txBody>
          <a:bodyPr wrap="square" rtlCol="0" anchor="t">
            <a:spAutoFit/>
          </a:bodyPr>
          <a:lstStyle/>
          <a:p>
            <a:r>
              <a:rPr lang="en-US" i="1">
                <a:latin typeface="Rockwell"/>
              </a:rPr>
              <a:t>Pooh Harris</a:t>
            </a:r>
          </a:p>
        </p:txBody>
      </p:sp>
      <p:sp>
        <p:nvSpPr>
          <p:cNvPr id="8" name="TextBox 7"/>
          <p:cNvSpPr txBox="1"/>
          <p:nvPr/>
        </p:nvSpPr>
        <p:spPr>
          <a:xfrm>
            <a:off x="5000625" y="3829050"/>
            <a:ext cx="1752600" cy="369332"/>
          </a:xfrm>
          <a:prstGeom prst="rect">
            <a:avLst/>
          </a:prstGeom>
          <a:noFill/>
        </p:spPr>
        <p:txBody>
          <a:bodyPr wrap="square" rtlCol="0" anchor="t">
            <a:spAutoFit/>
          </a:bodyPr>
          <a:lstStyle/>
          <a:p>
            <a:r>
              <a:rPr lang="en-US" i="1">
                <a:latin typeface="Rockwell"/>
              </a:rPr>
              <a:t>Kelby Martin</a:t>
            </a:r>
          </a:p>
        </p:txBody>
      </p:sp>
    </p:spTree>
    <p:extLst>
      <p:ext uri="{BB962C8B-B14F-4D97-AF65-F5344CB8AC3E}">
        <p14:creationId xmlns:p14="http://schemas.microsoft.com/office/powerpoint/2010/main" val="106518977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9F6FF-444C-4DCB-901F-6728517A4EA3}"/>
              </a:ext>
            </a:extLst>
          </p:cNvPr>
          <p:cNvSpPr>
            <a:spLocks noGrp="1"/>
          </p:cNvSpPr>
          <p:nvPr>
            <p:ph type="title"/>
          </p:nvPr>
        </p:nvSpPr>
        <p:spPr/>
        <p:txBody>
          <a:bodyPr/>
          <a:lstStyle/>
          <a:p>
            <a:r>
              <a:rPr lang="en-US">
                <a:solidFill>
                  <a:schemeClr val="tx1"/>
                </a:solidFill>
              </a:rPr>
              <a:t>Some self-driving cars include......</a:t>
            </a:r>
          </a:p>
        </p:txBody>
      </p:sp>
      <p:pic>
        <p:nvPicPr>
          <p:cNvPr id="4" name="Picture 4">
            <a:extLst>
              <a:ext uri="{FF2B5EF4-FFF2-40B4-BE49-F238E27FC236}">
                <a16:creationId xmlns:a16="http://schemas.microsoft.com/office/drawing/2014/main" id="{66820D6B-E22E-422A-9811-72BED8BB7995}"/>
              </a:ext>
            </a:extLst>
          </p:cNvPr>
          <p:cNvPicPr>
            <a:picLocks noGrp="1" noChangeAspect="1"/>
          </p:cNvPicPr>
          <p:nvPr>
            <p:ph idx="1"/>
          </p:nvPr>
        </p:nvPicPr>
        <p:blipFill>
          <a:blip r:embed="rId2"/>
          <a:stretch>
            <a:fillRect/>
          </a:stretch>
        </p:blipFill>
        <p:spPr>
          <a:xfrm>
            <a:off x="638175" y="1885950"/>
            <a:ext cx="2824599" cy="1962150"/>
          </a:xfrm>
          <a:prstGeom prst="rect">
            <a:avLst/>
          </a:prstGeom>
        </p:spPr>
      </p:pic>
      <p:pic>
        <p:nvPicPr>
          <p:cNvPr id="6" name="Picture 6">
            <a:extLst>
              <a:ext uri="{FF2B5EF4-FFF2-40B4-BE49-F238E27FC236}">
                <a16:creationId xmlns:a16="http://schemas.microsoft.com/office/drawing/2014/main" id="{F66244A4-94EC-4E80-BEC6-27FE54A4316F}"/>
              </a:ext>
            </a:extLst>
          </p:cNvPr>
          <p:cNvPicPr>
            <a:picLocks noChangeAspect="1"/>
          </p:cNvPicPr>
          <p:nvPr/>
        </p:nvPicPr>
        <p:blipFill>
          <a:blip r:embed="rId3"/>
          <a:stretch>
            <a:fillRect/>
          </a:stretch>
        </p:blipFill>
        <p:spPr>
          <a:xfrm>
            <a:off x="4676775" y="2047875"/>
            <a:ext cx="3080470" cy="1847850"/>
          </a:xfrm>
          <a:prstGeom prst="rect">
            <a:avLst/>
          </a:prstGeom>
        </p:spPr>
      </p:pic>
      <p:pic>
        <p:nvPicPr>
          <p:cNvPr id="8" name="Picture 8">
            <a:extLst>
              <a:ext uri="{FF2B5EF4-FFF2-40B4-BE49-F238E27FC236}">
                <a16:creationId xmlns:a16="http://schemas.microsoft.com/office/drawing/2014/main" id="{4125581F-B51E-46C1-AA0A-0AF492746892}"/>
              </a:ext>
            </a:extLst>
          </p:cNvPr>
          <p:cNvPicPr>
            <a:picLocks noChangeAspect="1"/>
          </p:cNvPicPr>
          <p:nvPr/>
        </p:nvPicPr>
        <p:blipFill>
          <a:blip r:embed="rId4"/>
          <a:stretch>
            <a:fillRect/>
          </a:stretch>
        </p:blipFill>
        <p:spPr>
          <a:xfrm>
            <a:off x="853835" y="4248150"/>
            <a:ext cx="2601943" cy="1857375"/>
          </a:xfrm>
          <a:prstGeom prst="rect">
            <a:avLst/>
          </a:prstGeom>
        </p:spPr>
      </p:pic>
      <p:pic>
        <p:nvPicPr>
          <p:cNvPr id="10" name="Picture 10">
            <a:extLst>
              <a:ext uri="{FF2B5EF4-FFF2-40B4-BE49-F238E27FC236}">
                <a16:creationId xmlns:a16="http://schemas.microsoft.com/office/drawing/2014/main" id="{AE41B430-19D0-41DE-8751-B2D2451DA32B}"/>
              </a:ext>
            </a:extLst>
          </p:cNvPr>
          <p:cNvPicPr>
            <a:picLocks noChangeAspect="1"/>
          </p:cNvPicPr>
          <p:nvPr/>
        </p:nvPicPr>
        <p:blipFill>
          <a:blip r:embed="rId5"/>
          <a:stretch>
            <a:fillRect/>
          </a:stretch>
        </p:blipFill>
        <p:spPr>
          <a:xfrm>
            <a:off x="4410075" y="4089999"/>
            <a:ext cx="4365029" cy="2181930"/>
          </a:xfrm>
          <a:prstGeom prst="rect">
            <a:avLst/>
          </a:prstGeom>
        </p:spPr>
      </p:pic>
    </p:spTree>
    <p:extLst>
      <p:ext uri="{BB962C8B-B14F-4D97-AF65-F5344CB8AC3E}">
        <p14:creationId xmlns:p14="http://schemas.microsoft.com/office/powerpoint/2010/main" val="3236880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555018F-D9D3-4475-996D-0CCC36002E6F}"/>
              </a:ext>
            </a:extLst>
          </p:cNvPr>
          <p:cNvPicPr>
            <a:picLocks noChangeAspect="1"/>
          </p:cNvPicPr>
          <p:nvPr/>
        </p:nvPicPr>
        <p:blipFill rotWithShape="1">
          <a:blip r:embed="rId2"/>
          <a:srcRect l="17467" r="7533"/>
          <a:stretch/>
        </p:blipFill>
        <p:spPr>
          <a:xfrm>
            <a:off x="20" y="10"/>
            <a:ext cx="9143980" cy="6857989"/>
          </a:xfrm>
          <a:prstGeom prst="rect">
            <a:avLst/>
          </a:prstGeom>
        </p:spPr>
      </p:pic>
      <p:sp>
        <p:nvSpPr>
          <p:cNvPr id="2" name="Title 1">
            <a:extLst>
              <a:ext uri="{FF2B5EF4-FFF2-40B4-BE49-F238E27FC236}">
                <a16:creationId xmlns:a16="http://schemas.microsoft.com/office/drawing/2014/main" id="{0CD21151-8E8F-49BA-A748-DD2F9E5EDB8F}"/>
              </a:ext>
            </a:extLst>
          </p:cNvPr>
          <p:cNvSpPr>
            <a:spLocks noGrp="1"/>
          </p:cNvSpPr>
          <p:nvPr>
            <p:ph type="title"/>
          </p:nvPr>
        </p:nvSpPr>
        <p:spPr>
          <a:xfrm>
            <a:off x="802386" y="484632"/>
            <a:ext cx="7543800" cy="1609344"/>
          </a:xfrm>
        </p:spPr>
        <p:txBody>
          <a:bodyPr anchor="ctr">
            <a:normAutofit/>
          </a:bodyPr>
          <a:lstStyle/>
          <a:p>
            <a:pPr algn="ctr"/>
            <a:r>
              <a:rPr lang="en-US">
                <a:solidFill>
                  <a:schemeClr val="bg1"/>
                </a:solidFill>
              </a:rPr>
              <a:t>Tesla</a:t>
            </a:r>
            <a:endParaRPr lang="en-US">
              <a:solidFill>
                <a:schemeClr val="tx1"/>
              </a:solidFill>
            </a:endParaRPr>
          </a:p>
        </p:txBody>
      </p:sp>
      <p:sp>
        <p:nvSpPr>
          <p:cNvPr id="3" name="Content Placeholder 2">
            <a:extLst>
              <a:ext uri="{FF2B5EF4-FFF2-40B4-BE49-F238E27FC236}">
                <a16:creationId xmlns:a16="http://schemas.microsoft.com/office/drawing/2014/main" id="{8A9DA4D4-0FE7-4150-9430-20094CCA12F6}"/>
              </a:ext>
            </a:extLst>
          </p:cNvPr>
          <p:cNvSpPr>
            <a:spLocks noGrp="1"/>
          </p:cNvSpPr>
          <p:nvPr>
            <p:ph idx="1"/>
          </p:nvPr>
        </p:nvSpPr>
        <p:spPr>
          <a:xfrm>
            <a:off x="802386" y="2121408"/>
            <a:ext cx="7543800" cy="4050792"/>
          </a:xfrm>
        </p:spPr>
        <p:txBody>
          <a:bodyPr vert="horz" lIns="91440" tIns="45720" rIns="91440" bIns="45720" rtlCol="0" anchor="t">
            <a:noAutofit/>
          </a:bodyPr>
          <a:lstStyle/>
          <a:p>
            <a:pPr algn="ctr"/>
            <a:r>
              <a:rPr lang="en-US" sz="2800">
                <a:solidFill>
                  <a:srgbClr val="FFFFFF"/>
                </a:solidFill>
              </a:rPr>
              <a:t>Full Self-Driving Capability </a:t>
            </a:r>
          </a:p>
          <a:p>
            <a:pPr algn="ctr">
              <a:buClr>
                <a:srgbClr val="9E3611"/>
              </a:buClr>
            </a:pPr>
            <a:r>
              <a:rPr lang="en-US" sz="2800">
                <a:solidFill>
                  <a:srgbClr val="FFFFFF"/>
                </a:solidFill>
              </a:rPr>
              <a:t>8 cameras provides 360 view</a:t>
            </a:r>
          </a:p>
          <a:p>
            <a:pPr algn="ctr">
              <a:buClr>
                <a:srgbClr val="9E3611"/>
              </a:buClr>
            </a:pPr>
            <a:r>
              <a:rPr lang="en-US" sz="2800">
                <a:solidFill>
                  <a:srgbClr val="FFFFFF"/>
                </a:solidFill>
              </a:rPr>
              <a:t>Allows you to see through</a:t>
            </a:r>
            <a:r>
              <a:rPr lang="en-US" sz="2800">
                <a:solidFill>
                  <a:schemeClr val="bg1"/>
                </a:solidFill>
              </a:rPr>
              <a:t>:</a:t>
            </a:r>
          </a:p>
          <a:p>
            <a:pPr algn="ctr">
              <a:buClr>
                <a:srgbClr val="FFFFFF"/>
              </a:buClr>
              <a:buFont typeface="Wingdings"/>
              <a:buChar char="v"/>
            </a:pPr>
            <a:r>
              <a:rPr lang="en-US" sz="2800">
                <a:solidFill>
                  <a:srgbClr val="FFFFFF"/>
                </a:solidFill>
              </a:rPr>
              <a:t>Snow </a:t>
            </a:r>
          </a:p>
          <a:p>
            <a:pPr algn="ctr">
              <a:buClr>
                <a:srgbClr val="FFFFFF"/>
              </a:buClr>
              <a:buFont typeface="Wingdings"/>
              <a:buChar char="v"/>
            </a:pPr>
            <a:r>
              <a:rPr lang="en-US" sz="2800">
                <a:solidFill>
                  <a:srgbClr val="FFFFFF"/>
                </a:solidFill>
              </a:rPr>
              <a:t>Rain</a:t>
            </a:r>
          </a:p>
          <a:p>
            <a:pPr algn="ctr">
              <a:buClr>
                <a:srgbClr val="FFFFFF"/>
              </a:buClr>
              <a:buFont typeface="Wingdings"/>
              <a:buChar char="v"/>
            </a:pPr>
            <a:r>
              <a:rPr lang="en-US" sz="2800">
                <a:solidFill>
                  <a:srgbClr val="FFFFFF"/>
                </a:solidFill>
              </a:rPr>
              <a:t>Fog</a:t>
            </a:r>
          </a:p>
          <a:p>
            <a:pPr algn="ctr">
              <a:buClr>
                <a:srgbClr val="FFFFFF"/>
              </a:buClr>
              <a:buFont typeface="Wingdings"/>
              <a:buChar char="v"/>
            </a:pPr>
            <a:r>
              <a:rPr lang="en-US" sz="2800">
                <a:solidFill>
                  <a:srgbClr val="FFFFFF"/>
                </a:solidFill>
              </a:rPr>
              <a:t>Smoke</a:t>
            </a:r>
          </a:p>
          <a:p>
            <a:pPr>
              <a:buClr>
                <a:srgbClr val="9E3611"/>
              </a:buClr>
              <a:buFont typeface="Arial" pitchFamily="2" charset="2"/>
              <a:buChar char="•"/>
            </a:pPr>
            <a:endParaRPr lang="en-US">
              <a:solidFill>
                <a:schemeClr val="bg1"/>
              </a:solidFill>
            </a:endParaRPr>
          </a:p>
          <a:p>
            <a:pPr>
              <a:buClr>
                <a:srgbClr val="9E3611"/>
              </a:buClr>
            </a:pPr>
            <a:endParaRPr lang="en-US">
              <a:solidFill>
                <a:schemeClr val="bg1"/>
              </a:solidFill>
            </a:endParaRPr>
          </a:p>
        </p:txBody>
      </p:sp>
    </p:spTree>
    <p:extLst>
      <p:ext uri="{BB962C8B-B14F-4D97-AF65-F5344CB8AC3E}">
        <p14:creationId xmlns:p14="http://schemas.microsoft.com/office/powerpoint/2010/main" val="2462469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F8982E-02F0-4D24-85CB-98DEBCC3226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ounded Rectangle 7">
            <a:extLst>
              <a:ext uri="{FF2B5EF4-FFF2-40B4-BE49-F238E27FC236}">
                <a16:creationId xmlns:a16="http://schemas.microsoft.com/office/drawing/2014/main" id="{2CB72970-2D5B-4516-9F76-B1220A77B6A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3245" y="620720"/>
            <a:ext cx="519708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4">
            <a:extLst>
              <a:ext uri="{FF2B5EF4-FFF2-40B4-BE49-F238E27FC236}">
                <a16:creationId xmlns:a16="http://schemas.microsoft.com/office/drawing/2014/main" id="{DEC09EF2-73EE-48D8-BFE8-51692F88BC38}"/>
              </a:ext>
            </a:extLst>
          </p:cNvPr>
          <p:cNvPicPr>
            <a:picLocks noChangeAspect="1"/>
          </p:cNvPicPr>
          <p:nvPr/>
        </p:nvPicPr>
        <p:blipFill>
          <a:blip r:embed="rId2"/>
          <a:stretch>
            <a:fillRect/>
          </a:stretch>
        </p:blipFill>
        <p:spPr>
          <a:xfrm>
            <a:off x="3846469" y="1865963"/>
            <a:ext cx="4450637" cy="278164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Content Placeholder 2">
            <a:extLst>
              <a:ext uri="{FF2B5EF4-FFF2-40B4-BE49-F238E27FC236}">
                <a16:creationId xmlns:a16="http://schemas.microsoft.com/office/drawing/2014/main" id="{C26EC6DC-A210-4B04-9DF1-57EADA04B752}"/>
              </a:ext>
            </a:extLst>
          </p:cNvPr>
          <p:cNvSpPr>
            <a:spLocks noGrp="1"/>
          </p:cNvSpPr>
          <p:nvPr>
            <p:ph idx="1"/>
          </p:nvPr>
        </p:nvSpPr>
        <p:spPr>
          <a:xfrm>
            <a:off x="438150" y="1434642"/>
            <a:ext cx="2732755" cy="3216276"/>
          </a:xfrm>
        </p:spPr>
        <p:txBody>
          <a:bodyPr vert="horz" lIns="91440" tIns="45720" rIns="91440" bIns="45720" rtlCol="0" anchor="t">
            <a:noAutofit/>
          </a:bodyPr>
          <a:lstStyle/>
          <a:p>
            <a:r>
              <a:rPr lang="en-US" sz="2800">
                <a:gradFill flip="none" rotWithShape="1">
                  <a:gsLst>
                    <a:gs pos="0">
                      <a:sysClr val="window" lastClr="FFFFFF"/>
                    </a:gs>
                    <a:gs pos="100000">
                      <a:sysClr val="window" lastClr="FFFFFF">
                        <a:lumMod val="75000"/>
                      </a:sysClr>
                    </a:gs>
                  </a:gsLst>
                  <a:lin ang="5580000" scaled="0"/>
                  <a:tileRect/>
                </a:gradFill>
                <a:latin typeface="Rockwell"/>
              </a:rPr>
              <a:t>Make lanes changes </a:t>
            </a:r>
          </a:p>
          <a:p>
            <a:pPr>
              <a:buClr>
                <a:srgbClr val="FFFFFF"/>
              </a:buClr>
              <a:buSzPct val="129999"/>
            </a:pPr>
            <a:r>
              <a:rPr lang="en-US" sz="2800">
                <a:gradFill flip="none" rotWithShape="1">
                  <a:gsLst>
                    <a:gs pos="0">
                      <a:sysClr val="window" lastClr="FFFFFF"/>
                    </a:gs>
                    <a:gs pos="100000">
                      <a:sysClr val="window" lastClr="FFFFFF">
                        <a:lumMod val="75000"/>
                      </a:sysClr>
                    </a:gs>
                  </a:gsLst>
                  <a:lin ang="5580000" scaled="0"/>
                  <a:tileRect/>
                </a:gradFill>
                <a:latin typeface="Rockwell"/>
              </a:rPr>
              <a:t>Match speed conditions</a:t>
            </a:r>
          </a:p>
          <a:p>
            <a:pPr>
              <a:buClr>
                <a:srgbClr val="FFFFFF"/>
              </a:buClr>
              <a:buSzPct val="129999"/>
            </a:pPr>
            <a:r>
              <a:rPr lang="en-US" sz="2800">
                <a:gradFill flip="none" rotWithShape="1">
                  <a:gsLst>
                    <a:gs pos="0">
                      <a:sysClr val="window" lastClr="FFFFFF"/>
                    </a:gs>
                    <a:gs pos="100000">
                      <a:sysClr val="window" lastClr="FFFFFF">
                        <a:lumMod val="75000"/>
                      </a:sysClr>
                    </a:gs>
                  </a:gsLst>
                  <a:lin ang="5580000" scaled="0"/>
                  <a:tileRect/>
                </a:gradFill>
                <a:latin typeface="Rockwell"/>
              </a:rPr>
              <a:t>Exit the freeway</a:t>
            </a:r>
          </a:p>
          <a:p>
            <a:pPr>
              <a:buClr>
                <a:srgbClr val="FFFFFF"/>
              </a:buClr>
              <a:buSzPct val="129999"/>
            </a:pPr>
            <a:r>
              <a:rPr lang="en-US" sz="2800">
                <a:gradFill flip="none" rotWithShape="1">
                  <a:gsLst>
                    <a:gs pos="0">
                      <a:sysClr val="window" lastClr="FFFFFF"/>
                    </a:gs>
                    <a:gs pos="100000">
                      <a:sysClr val="window" lastClr="FFFFFF">
                        <a:lumMod val="75000"/>
                      </a:sysClr>
                    </a:gs>
                  </a:gsLst>
                  <a:lin ang="5580000" scaled="0"/>
                  <a:tileRect/>
                </a:gradFill>
                <a:latin typeface="Rockwell"/>
              </a:rPr>
              <a:t>Park itself</a:t>
            </a:r>
          </a:p>
          <a:p>
            <a:pPr>
              <a:buClr>
                <a:srgbClr val="FFFFFF"/>
              </a:buClr>
              <a:buSzPct val="129999"/>
            </a:pPr>
            <a:endParaRPr lang="en-US" sz="1600">
              <a:gradFill flip="none" rotWithShape="1">
                <a:gsLst>
                  <a:gs pos="0">
                    <a:sysClr val="window" lastClr="FFFFFF"/>
                  </a:gs>
                  <a:gs pos="100000">
                    <a:sysClr val="window" lastClr="FFFFFF">
                      <a:lumMod val="75000"/>
                    </a:sysClr>
                  </a:gs>
                </a:gsLst>
                <a:lin ang="5580000" scaled="0"/>
                <a:tileRect/>
              </a:gradFill>
            </a:endParaRPr>
          </a:p>
          <a:p>
            <a:pPr>
              <a:buClr>
                <a:srgbClr val="FFFFFF"/>
              </a:buClr>
              <a:buSzPct val="129999"/>
            </a:pPr>
            <a:endParaRPr lang="en-US" sz="1600">
              <a:gradFill flip="none" rotWithShape="1">
                <a:gsLst>
                  <a:gs pos="0">
                    <a:sysClr val="window" lastClr="FFFFFF"/>
                  </a:gs>
                  <a:gs pos="100000">
                    <a:sysClr val="window" lastClr="FFFFFF">
                      <a:lumMod val="75000"/>
                    </a:sysClr>
                  </a:gs>
                </a:gsLst>
                <a:lin ang="5580000" scaled="0"/>
                <a:tileRect/>
              </a:gradFill>
            </a:endParaRPr>
          </a:p>
          <a:p>
            <a:pPr>
              <a:buClr>
                <a:srgbClr val="FFFFFF"/>
              </a:buClr>
              <a:buSzPct val="129999"/>
            </a:pPr>
            <a:endParaRPr lang="en-US" sz="1600">
              <a:gradFill flip="none" rotWithShape="1">
                <a:gsLst>
                  <a:gs pos="0">
                    <a:sysClr val="window" lastClr="FFFFFF"/>
                  </a:gs>
                  <a:gs pos="100000">
                    <a:sysClr val="window" lastClr="FFFFFF">
                      <a:lumMod val="75000"/>
                    </a:sysClr>
                  </a:gs>
                </a:gsLst>
                <a:lin ang="5580000" scaled="0"/>
                <a:tileRect/>
              </a:gradFill>
            </a:endParaRPr>
          </a:p>
          <a:p>
            <a:pPr>
              <a:buClr>
                <a:srgbClr val="FFFFFF"/>
              </a:buClr>
              <a:buSzPct val="129999"/>
            </a:pPr>
            <a:endParaRPr lang="en-US" sz="1600">
              <a:gradFill flip="none" rotWithShape="1">
                <a:gsLst>
                  <a:gs pos="0">
                    <a:sysClr val="window" lastClr="FFFFFF"/>
                  </a:gs>
                  <a:gs pos="100000">
                    <a:sysClr val="window" lastClr="FFFFFF">
                      <a:lumMod val="75000"/>
                    </a:sysClr>
                  </a:gs>
                </a:gsLst>
                <a:lin ang="5580000" scaled="0"/>
                <a:tileRect/>
              </a:gradFill>
            </a:endParaRPr>
          </a:p>
          <a:p>
            <a:pPr>
              <a:buClr>
                <a:srgbClr val="FFFFFF"/>
              </a:buClr>
              <a:buSzPct val="129999"/>
            </a:pPr>
            <a:endParaRPr lang="en-US" sz="1600">
              <a:gradFill flip="none" rotWithShape="1">
                <a:gsLst>
                  <a:gs pos="0">
                    <a:sysClr val="window" lastClr="FFFFFF"/>
                  </a:gs>
                  <a:gs pos="100000">
                    <a:sysClr val="window" lastClr="FFFFFF">
                      <a:lumMod val="75000"/>
                    </a:sysClr>
                  </a:gs>
                </a:gsLst>
                <a:lin ang="5580000" scaled="0"/>
                <a:tileRect/>
              </a:gradFill>
            </a:endParaRPr>
          </a:p>
        </p:txBody>
      </p:sp>
    </p:spTree>
    <p:extLst>
      <p:ext uri="{BB962C8B-B14F-4D97-AF65-F5344CB8AC3E}">
        <p14:creationId xmlns:p14="http://schemas.microsoft.com/office/powerpoint/2010/main" val="74756419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21B1D1-AB2D-48F6-8DC1-200728319E86}"/>
              </a:ext>
            </a:extLst>
          </p:cNvPr>
          <p:cNvPicPr>
            <a:picLocks noChangeAspect="1"/>
          </p:cNvPicPr>
          <p:nvPr/>
        </p:nvPicPr>
        <p:blipFill>
          <a:blip r:embed="rId2"/>
          <a:stretch>
            <a:fillRect/>
          </a:stretch>
        </p:blipFill>
        <p:spPr>
          <a:xfrm>
            <a:off x="0" y="-359"/>
            <a:ext cx="4789488" cy="3210284"/>
          </a:xfrm>
          <a:prstGeom prst="rect">
            <a:avLst/>
          </a:prstGeom>
          <a:ln>
            <a:noFill/>
          </a:ln>
          <a:effectLst>
            <a:outerShdw blurRad="190500" algn="tl" rotWithShape="0">
              <a:srgbClr val="000000">
                <a:alpha val="70000"/>
              </a:srgbClr>
            </a:outerShdw>
          </a:effectLst>
        </p:spPr>
      </p:pic>
      <p:pic>
        <p:nvPicPr>
          <p:cNvPr id="4" name="Picture 4">
            <a:extLst>
              <a:ext uri="{FF2B5EF4-FFF2-40B4-BE49-F238E27FC236}">
                <a16:creationId xmlns:a16="http://schemas.microsoft.com/office/drawing/2014/main" id="{E5C8B5CA-3B6A-4702-B247-730B3C8396FF}"/>
              </a:ext>
            </a:extLst>
          </p:cNvPr>
          <p:cNvPicPr>
            <a:picLocks noChangeAspect="1"/>
          </p:cNvPicPr>
          <p:nvPr/>
        </p:nvPicPr>
        <p:blipFill>
          <a:blip r:embed="rId3"/>
          <a:stretch>
            <a:fillRect/>
          </a:stretch>
        </p:blipFill>
        <p:spPr>
          <a:xfrm>
            <a:off x="-2921" y="3209925"/>
            <a:ext cx="4803521" cy="3649663"/>
          </a:xfrm>
          <a:prstGeom prst="rect">
            <a:avLst/>
          </a:prstGeom>
        </p:spPr>
      </p:pic>
      <p:pic>
        <p:nvPicPr>
          <p:cNvPr id="6" name="Picture 6">
            <a:extLst>
              <a:ext uri="{FF2B5EF4-FFF2-40B4-BE49-F238E27FC236}">
                <a16:creationId xmlns:a16="http://schemas.microsoft.com/office/drawing/2014/main" id="{ABCE6B2C-94C1-4F9F-B5EE-E63ABDF1011F}"/>
              </a:ext>
            </a:extLst>
          </p:cNvPr>
          <p:cNvPicPr>
            <a:picLocks noChangeAspect="1"/>
          </p:cNvPicPr>
          <p:nvPr/>
        </p:nvPicPr>
        <p:blipFill>
          <a:blip r:embed="rId4"/>
          <a:stretch>
            <a:fillRect/>
          </a:stretch>
        </p:blipFill>
        <p:spPr>
          <a:xfrm>
            <a:off x="4784725" y="0"/>
            <a:ext cx="4364038" cy="3202545"/>
          </a:xfrm>
          <a:prstGeom prst="rect">
            <a:avLst/>
          </a:prstGeom>
        </p:spPr>
      </p:pic>
      <p:pic>
        <p:nvPicPr>
          <p:cNvPr id="8" name="Picture 8">
            <a:extLst>
              <a:ext uri="{FF2B5EF4-FFF2-40B4-BE49-F238E27FC236}">
                <a16:creationId xmlns:a16="http://schemas.microsoft.com/office/drawing/2014/main" id="{40CF5138-E506-43AA-834F-984FD1D747B9}"/>
              </a:ext>
            </a:extLst>
          </p:cNvPr>
          <p:cNvPicPr>
            <a:picLocks noChangeAspect="1"/>
          </p:cNvPicPr>
          <p:nvPr/>
        </p:nvPicPr>
        <p:blipFill>
          <a:blip r:embed="rId5"/>
          <a:stretch>
            <a:fillRect/>
          </a:stretch>
        </p:blipFill>
        <p:spPr>
          <a:xfrm>
            <a:off x="4787900" y="3209925"/>
            <a:ext cx="4410405" cy="3652838"/>
          </a:xfrm>
          <a:prstGeom prst="rect">
            <a:avLst/>
          </a:prstGeom>
        </p:spPr>
      </p:pic>
    </p:spTree>
    <p:extLst>
      <p:ext uri="{BB962C8B-B14F-4D97-AF65-F5344CB8AC3E}">
        <p14:creationId xmlns:p14="http://schemas.microsoft.com/office/powerpoint/2010/main" val="273766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FA0E38F-6FFF-4C40-8BD1-FE76481A2E12}"/>
              </a:ext>
            </a:extLst>
          </p:cNvPr>
          <p:cNvPicPr>
            <a:picLocks noChangeAspect="1"/>
          </p:cNvPicPr>
          <p:nvPr/>
        </p:nvPicPr>
        <p:blipFill rotWithShape="1">
          <a:blip r:embed="rId3"/>
          <a:srcRect l="27647" r="16996" b="1"/>
          <a:stretch/>
        </p:blipFill>
        <p:spPr>
          <a:xfrm>
            <a:off x="3473245" y="645106"/>
            <a:ext cx="5187475"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C069CA5C-EA9C-4922-87EB-8D46B9C013CD}"/>
              </a:ext>
            </a:extLst>
          </p:cNvPr>
          <p:cNvSpPr>
            <a:spLocks noGrp="1"/>
          </p:cNvSpPr>
          <p:nvPr>
            <p:ph type="title"/>
          </p:nvPr>
        </p:nvSpPr>
        <p:spPr>
          <a:xfrm>
            <a:off x="482394" y="609600"/>
            <a:ext cx="2732755" cy="1905000"/>
          </a:xfrm>
        </p:spPr>
        <p:txBody>
          <a:bodyPr>
            <a:normAutofit/>
          </a:bodyPr>
          <a:lstStyle/>
          <a:p>
            <a:r>
              <a:rPr lang="en-US" sz="2400">
                <a:latin typeface="Rockwell"/>
              </a:rPr>
              <a:t>waymo</a:t>
            </a:r>
            <a:endParaRPr lang="en-US" sz="2400"/>
          </a:p>
        </p:txBody>
      </p:sp>
      <p:sp>
        <p:nvSpPr>
          <p:cNvPr id="3" name="Content Placeholder 2">
            <a:extLst>
              <a:ext uri="{FF2B5EF4-FFF2-40B4-BE49-F238E27FC236}">
                <a16:creationId xmlns:a16="http://schemas.microsoft.com/office/drawing/2014/main" id="{A9001027-92F2-46CF-8351-7F42E934E4B3}"/>
              </a:ext>
            </a:extLst>
          </p:cNvPr>
          <p:cNvSpPr>
            <a:spLocks noGrp="1"/>
          </p:cNvSpPr>
          <p:nvPr>
            <p:ph idx="1"/>
          </p:nvPr>
        </p:nvSpPr>
        <p:spPr>
          <a:xfrm>
            <a:off x="482394" y="2666999"/>
            <a:ext cx="2732755" cy="3216276"/>
          </a:xfrm>
        </p:spPr>
        <p:txBody>
          <a:bodyPr>
            <a:normAutofit/>
          </a:bodyPr>
          <a:lstStyle/>
          <a:p>
            <a:pPr>
              <a:buClr>
                <a:srgbClr val="FFFFFF"/>
              </a:buClr>
              <a:buSzPct val="129999"/>
            </a:pPr>
            <a:r>
              <a:rPr lang="en-US" sz="1600"/>
              <a:t> sensors that detect things</a:t>
            </a:r>
          </a:p>
          <a:p>
            <a:pPr>
              <a:buClr>
                <a:srgbClr val="FFFFFF"/>
              </a:buClr>
              <a:buSzPct val="129999"/>
            </a:pPr>
            <a:r>
              <a:rPr lang="en-US" sz="1600"/>
              <a:t>Understands a pedestrians movements </a:t>
            </a:r>
          </a:p>
          <a:p>
            <a:pPr>
              <a:buClr>
                <a:srgbClr val="FFFFFF"/>
              </a:buClr>
              <a:buSzPct val="129999"/>
            </a:pPr>
            <a:r>
              <a:rPr lang="en-US" sz="1600"/>
              <a:t>Always alert and never distracted </a:t>
            </a:r>
          </a:p>
          <a:p>
            <a:pPr>
              <a:buClr>
                <a:srgbClr val="FFFFFF"/>
              </a:buClr>
              <a:buSzPct val="129999"/>
            </a:pPr>
            <a:r>
              <a:rPr lang="en-US" sz="1600"/>
              <a:t>Cars know how to navigate through traffic</a:t>
            </a:r>
          </a:p>
          <a:p>
            <a:pPr>
              <a:buClr>
                <a:srgbClr val="FFFFFF"/>
              </a:buClr>
              <a:buSzPct val="129999"/>
            </a:pPr>
            <a:endParaRPr lang="en-US" sz="1600"/>
          </a:p>
          <a:p>
            <a:pPr>
              <a:buClr>
                <a:srgbClr val="FFFFFF"/>
              </a:buClr>
              <a:buSzPct val="129999"/>
            </a:pPr>
            <a:endParaRPr lang="en-US" sz="1600"/>
          </a:p>
          <a:p>
            <a:pPr>
              <a:buClr>
                <a:srgbClr val="FFFFFF"/>
              </a:buClr>
              <a:buSzPct val="129999"/>
            </a:pPr>
            <a:endParaRPr lang="en-US" sz="1600"/>
          </a:p>
          <a:p>
            <a:pPr>
              <a:buClr>
                <a:srgbClr val="FFFFFF"/>
              </a:buClr>
              <a:buSzPct val="129999"/>
            </a:pPr>
            <a:endParaRPr lang="en-US" sz="1600"/>
          </a:p>
          <a:p>
            <a:pPr>
              <a:buClr>
                <a:srgbClr val="FFFFFF"/>
              </a:buClr>
              <a:buSzPct val="129999"/>
            </a:pPr>
            <a:endParaRPr lang="en-US" sz="1600"/>
          </a:p>
          <a:p>
            <a:pPr marL="0" indent="0">
              <a:buClr>
                <a:srgbClr val="FFFFFF"/>
              </a:buClr>
              <a:buSzPct val="129999"/>
              <a:buNone/>
            </a:pPr>
            <a:endParaRPr lang="en-US" sz="1600"/>
          </a:p>
        </p:txBody>
      </p:sp>
    </p:spTree>
    <p:extLst>
      <p:ext uri="{BB962C8B-B14F-4D97-AF65-F5344CB8AC3E}">
        <p14:creationId xmlns:p14="http://schemas.microsoft.com/office/powerpoint/2010/main" val="2485028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BBF009D-93E2-48F6-82EE-2ADA98CC4CAE}"/>
              </a:ext>
            </a:extLst>
          </p:cNvPr>
          <p:cNvPicPr>
            <a:picLocks noChangeAspect="1"/>
          </p:cNvPicPr>
          <p:nvPr/>
        </p:nvPicPr>
        <p:blipFill rotWithShape="1">
          <a:blip r:embed="rId3"/>
          <a:srcRect l="2455" r="3211" b="-1"/>
          <a:stretch/>
        </p:blipFill>
        <p:spPr>
          <a:xfrm>
            <a:off x="20" y="10"/>
            <a:ext cx="9143980" cy="6857990"/>
          </a:xfrm>
          <a:prstGeom prst="rect">
            <a:avLst/>
          </a:prstGeom>
        </p:spPr>
      </p:pic>
    </p:spTree>
    <p:extLst>
      <p:ext uri="{BB962C8B-B14F-4D97-AF65-F5344CB8AC3E}">
        <p14:creationId xmlns:p14="http://schemas.microsoft.com/office/powerpoint/2010/main" val="1491411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B4791301-B346-4825-8999-9166F36C5571}"/>
              </a:ext>
            </a:extLst>
          </p:cNvPr>
          <p:cNvPicPr>
            <a:picLocks noChangeAspect="1"/>
          </p:cNvPicPr>
          <p:nvPr/>
        </p:nvPicPr>
        <p:blipFill>
          <a:blip r:embed="rId3"/>
          <a:stretch>
            <a:fillRect/>
          </a:stretch>
        </p:blipFill>
        <p:spPr>
          <a:xfrm>
            <a:off x="482394" y="1690511"/>
            <a:ext cx="4088720" cy="315693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1F07ADF2-FC32-4C8D-9077-75DAC33E3452}"/>
              </a:ext>
            </a:extLst>
          </p:cNvPr>
          <p:cNvSpPr>
            <a:spLocks noGrp="1"/>
          </p:cNvSpPr>
          <p:nvPr>
            <p:ph type="title"/>
          </p:nvPr>
        </p:nvSpPr>
        <p:spPr>
          <a:xfrm>
            <a:off x="4815348" y="609600"/>
            <a:ext cx="3841955" cy="1905000"/>
          </a:xfrm>
        </p:spPr>
        <p:txBody>
          <a:bodyPr>
            <a:normAutofit/>
          </a:bodyPr>
          <a:lstStyle/>
          <a:p>
            <a:r>
              <a:rPr lang="en-US">
                <a:latin typeface="Rockwell"/>
              </a:rPr>
              <a:t>Te connectivity</a:t>
            </a:r>
            <a:r>
              <a:rPr lang="en-US"/>
              <a:t> </a:t>
            </a:r>
          </a:p>
        </p:txBody>
      </p:sp>
      <p:sp>
        <p:nvSpPr>
          <p:cNvPr id="7" name="Content Placeholder 6">
            <a:extLst>
              <a:ext uri="{FF2B5EF4-FFF2-40B4-BE49-F238E27FC236}">
                <a16:creationId xmlns:a16="http://schemas.microsoft.com/office/drawing/2014/main" id="{E32BF139-C5A3-42F0-B7BE-4A65ACF86347}"/>
              </a:ext>
            </a:extLst>
          </p:cNvPr>
          <p:cNvSpPr>
            <a:spLocks noGrp="1"/>
          </p:cNvSpPr>
          <p:nvPr>
            <p:ph idx="1"/>
          </p:nvPr>
        </p:nvSpPr>
        <p:spPr>
          <a:xfrm>
            <a:off x="4815348" y="2666999"/>
            <a:ext cx="3841955" cy="3216276"/>
          </a:xfrm>
        </p:spPr>
        <p:txBody>
          <a:bodyPr vert="horz" lIns="91440" tIns="45720" rIns="91440" bIns="45720" rtlCol="0" anchor="t">
            <a:noAutofit/>
          </a:bodyPr>
          <a:lstStyle/>
          <a:p>
            <a:r>
              <a:rPr lang="en-US" sz="2800"/>
              <a:t>Fully electric car</a:t>
            </a:r>
          </a:p>
          <a:p>
            <a:pPr>
              <a:buClr>
                <a:srgbClr val="FFFFFF"/>
              </a:buClr>
              <a:buSzPct val="129999"/>
            </a:pPr>
            <a:r>
              <a:rPr lang="en-US" sz="2800"/>
              <a:t>Uses data connectivity </a:t>
            </a:r>
          </a:p>
          <a:p>
            <a:pPr>
              <a:buClr>
                <a:srgbClr val="FFFFFF"/>
              </a:buClr>
              <a:buSzPct val="129999"/>
            </a:pPr>
            <a:r>
              <a:rPr lang="en-US" sz="2800"/>
              <a:t>Collision avoidance </a:t>
            </a:r>
          </a:p>
          <a:p>
            <a:pPr>
              <a:buClr>
                <a:srgbClr val="FFFFFF"/>
              </a:buClr>
              <a:buSzPct val="129999"/>
            </a:pPr>
            <a:r>
              <a:rPr lang="en-US" sz="2800"/>
              <a:t>Headlights to help you see the road</a:t>
            </a:r>
          </a:p>
        </p:txBody>
      </p:sp>
    </p:spTree>
    <p:extLst>
      <p:ext uri="{BB962C8B-B14F-4D97-AF65-F5344CB8AC3E}">
        <p14:creationId xmlns:p14="http://schemas.microsoft.com/office/powerpoint/2010/main" val="2892871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9A8B9C1-3DB1-4DD6-8B6C-8A3873F6C5B4}"/>
              </a:ext>
            </a:extLst>
          </p:cNvPr>
          <p:cNvPicPr>
            <a:picLocks noChangeAspect="1"/>
          </p:cNvPicPr>
          <p:nvPr/>
        </p:nvPicPr>
        <p:blipFill rotWithShape="1">
          <a:blip r:embed="rId3"/>
          <a:srcRect l="23397" r="20998" b="-1"/>
          <a:stretch/>
        </p:blipFill>
        <p:spPr>
          <a:xfrm>
            <a:off x="3473245" y="645106"/>
            <a:ext cx="5187475"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5E2C4059-342C-4B86-8521-B89A15037BAC}"/>
              </a:ext>
            </a:extLst>
          </p:cNvPr>
          <p:cNvSpPr>
            <a:spLocks noGrp="1"/>
          </p:cNvSpPr>
          <p:nvPr>
            <p:ph type="title"/>
          </p:nvPr>
        </p:nvSpPr>
        <p:spPr>
          <a:xfrm>
            <a:off x="482394" y="609600"/>
            <a:ext cx="2732755" cy="1905000"/>
          </a:xfrm>
        </p:spPr>
        <p:txBody>
          <a:bodyPr>
            <a:normAutofit/>
          </a:bodyPr>
          <a:lstStyle/>
          <a:p>
            <a:r>
              <a:rPr lang="en-US" sz="2400">
                <a:latin typeface="Rockwell"/>
              </a:rPr>
              <a:t>Intel</a:t>
            </a:r>
            <a:endParaRPr lang="en-US" sz="2400"/>
          </a:p>
        </p:txBody>
      </p:sp>
      <p:sp>
        <p:nvSpPr>
          <p:cNvPr id="3" name="Content Placeholder 2">
            <a:extLst>
              <a:ext uri="{FF2B5EF4-FFF2-40B4-BE49-F238E27FC236}">
                <a16:creationId xmlns:a16="http://schemas.microsoft.com/office/drawing/2014/main" id="{02CC7C9E-9480-45E8-9501-7A7D06623211}"/>
              </a:ext>
            </a:extLst>
          </p:cNvPr>
          <p:cNvSpPr>
            <a:spLocks noGrp="1"/>
          </p:cNvSpPr>
          <p:nvPr>
            <p:ph idx="1"/>
          </p:nvPr>
        </p:nvSpPr>
        <p:spPr>
          <a:xfrm>
            <a:off x="180975" y="2914650"/>
            <a:ext cx="2732088" cy="3369648"/>
          </a:xfrm>
        </p:spPr>
        <p:txBody>
          <a:bodyPr vert="horz" lIns="91440" tIns="45720" rIns="91440" bIns="45720" rtlCol="0" anchor="ctr">
            <a:noAutofit/>
          </a:bodyPr>
          <a:lstStyle/>
          <a:p>
            <a:r>
              <a:rPr lang="en-US" sz="2400"/>
              <a:t>Works on building trust with the passenger </a:t>
            </a:r>
          </a:p>
          <a:p>
            <a:pPr>
              <a:buClr>
                <a:srgbClr val="FFFFFF"/>
              </a:buClr>
              <a:buSzPct val="129999"/>
            </a:pPr>
            <a:r>
              <a:rPr lang="en-US" sz="2400"/>
              <a:t>Over the air updates</a:t>
            </a:r>
          </a:p>
          <a:p>
            <a:pPr>
              <a:buClr>
                <a:srgbClr val="FFFFFF"/>
              </a:buClr>
              <a:buSzPct val="129999"/>
            </a:pPr>
            <a:r>
              <a:rPr lang="en-US" sz="2400" err="1"/>
              <a:t>Hd</a:t>
            </a:r>
            <a:r>
              <a:rPr lang="en-US" sz="2400"/>
              <a:t>-video entertainment</a:t>
            </a:r>
          </a:p>
          <a:p>
            <a:pPr>
              <a:buClr>
                <a:srgbClr val="FFFFFF"/>
              </a:buClr>
              <a:buSzPct val="129999"/>
            </a:pPr>
            <a:r>
              <a:rPr lang="en-US" sz="2400"/>
              <a:t>5g connectivity </a:t>
            </a:r>
          </a:p>
          <a:p>
            <a:pPr>
              <a:buClr>
                <a:srgbClr val="FFFFFF"/>
              </a:buClr>
              <a:buSzPct val="129999"/>
            </a:pPr>
            <a:endParaRPr lang="en-US" sz="1600"/>
          </a:p>
          <a:p>
            <a:pPr>
              <a:buClr>
                <a:srgbClr val="FFFFFF"/>
              </a:buClr>
              <a:buSzPct val="129999"/>
            </a:pPr>
            <a:endParaRPr lang="en-US" sz="1600"/>
          </a:p>
          <a:p>
            <a:pPr marL="0" indent="0">
              <a:buClr>
                <a:srgbClr val="FFFFFF"/>
              </a:buClr>
              <a:buSzPct val="129999"/>
              <a:buNone/>
            </a:pPr>
            <a:endParaRPr lang="en-US" sz="1600"/>
          </a:p>
        </p:txBody>
      </p:sp>
    </p:spTree>
    <p:extLst>
      <p:ext uri="{BB962C8B-B14F-4D97-AF65-F5344CB8AC3E}">
        <p14:creationId xmlns:p14="http://schemas.microsoft.com/office/powerpoint/2010/main" val="185992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AD7CD43-1C83-4551-83CD-8F313D15C8B8}"/>
              </a:ext>
            </a:extLst>
          </p:cNvPr>
          <p:cNvPicPr>
            <a:picLocks noChangeAspect="1"/>
          </p:cNvPicPr>
          <p:nvPr/>
        </p:nvPicPr>
        <p:blipFill>
          <a:blip r:embed="rId2"/>
          <a:stretch>
            <a:fillRect/>
          </a:stretch>
        </p:blipFill>
        <p:spPr>
          <a:xfrm>
            <a:off x="180975" y="552450"/>
            <a:ext cx="4874406" cy="2748129"/>
          </a:xfrm>
          <a:prstGeom prst="rect">
            <a:avLst/>
          </a:prstGeom>
          <a:ln>
            <a:noFill/>
          </a:ln>
          <a:effectLst>
            <a:outerShdw blurRad="190500" algn="tl" rotWithShape="0">
              <a:srgbClr val="000000">
                <a:alpha val="70000"/>
              </a:srgbClr>
            </a:outerShdw>
          </a:effectLst>
        </p:spPr>
      </p:pic>
      <p:pic>
        <p:nvPicPr>
          <p:cNvPr id="4" name="Picture 4">
            <a:extLst>
              <a:ext uri="{FF2B5EF4-FFF2-40B4-BE49-F238E27FC236}">
                <a16:creationId xmlns:a16="http://schemas.microsoft.com/office/drawing/2014/main" id="{1D537551-87D4-42E0-BADA-D067B105A011}"/>
              </a:ext>
            </a:extLst>
          </p:cNvPr>
          <p:cNvPicPr>
            <a:picLocks noChangeAspect="1"/>
          </p:cNvPicPr>
          <p:nvPr/>
        </p:nvPicPr>
        <p:blipFill>
          <a:blip r:embed="rId3"/>
          <a:stretch>
            <a:fillRect/>
          </a:stretch>
        </p:blipFill>
        <p:spPr>
          <a:xfrm>
            <a:off x="4210050" y="3600450"/>
            <a:ext cx="4607069" cy="2874171"/>
          </a:xfrm>
          <a:prstGeom prst="rect">
            <a:avLst/>
          </a:prstGeom>
          <a:ln>
            <a:noFill/>
          </a:ln>
          <a:effectLst>
            <a:softEdge rad="112500"/>
          </a:effectLst>
        </p:spPr>
      </p:pic>
    </p:spTree>
    <p:extLst>
      <p:ext uri="{BB962C8B-B14F-4D97-AF65-F5344CB8AC3E}">
        <p14:creationId xmlns:p14="http://schemas.microsoft.com/office/powerpoint/2010/main" val="3953253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966787"/>
            <a:ext cx="6667500" cy="4924425"/>
          </a:xfrm>
          <a:prstGeom prst="rect">
            <a:avLst/>
          </a:prstGeom>
        </p:spPr>
      </p:pic>
    </p:spTree>
    <p:extLst>
      <p:ext uri="{BB962C8B-B14F-4D97-AF65-F5344CB8AC3E}">
        <p14:creationId xmlns:p14="http://schemas.microsoft.com/office/powerpoint/2010/main" val="417967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lgGrid">
          <a:fgClr>
            <a:schemeClr val="tx1"/>
          </a:fgClr>
          <a:bgClr>
            <a:schemeClr val="bg1"/>
          </a:bgClr>
        </a:patt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833" b="3771"/>
          <a:stretch/>
        </p:blipFill>
        <p:spPr>
          <a:xfrm>
            <a:off x="0" y="0"/>
            <a:ext cx="9143999" cy="5212476"/>
          </a:xfrm>
          <a:prstGeom prst="rect">
            <a:avLst/>
          </a:prstGeom>
        </p:spPr>
      </p:pic>
      <p:sp>
        <p:nvSpPr>
          <p:cNvPr id="4" name="TextBox 3"/>
          <p:cNvSpPr txBox="1"/>
          <p:nvPr/>
        </p:nvSpPr>
        <p:spPr>
          <a:xfrm>
            <a:off x="95250" y="5204604"/>
            <a:ext cx="9143999" cy="1323439"/>
          </a:xfrm>
          <a:prstGeom prst="rect">
            <a:avLst/>
          </a:prstGeom>
          <a:noFill/>
        </p:spPr>
        <p:txBody>
          <a:bodyPr wrap="square" rtlCol="0" anchor="t">
            <a:spAutoFit/>
          </a:bodyPr>
          <a:lstStyle/>
          <a:p>
            <a:pPr algn="ctr"/>
            <a:r>
              <a:rPr lang="en-US" sz="8000">
                <a:latin typeface="Century Schoolbook"/>
              </a:rPr>
              <a:t>Self-Driving Cars</a:t>
            </a:r>
            <a:r>
              <a:rPr lang="en-US" sz="8000"/>
              <a:t> </a:t>
            </a:r>
            <a:r>
              <a:rPr lang="en-US"/>
              <a:t> </a:t>
            </a:r>
          </a:p>
        </p:txBody>
      </p:sp>
    </p:spTree>
    <p:extLst>
      <p:ext uri="{BB962C8B-B14F-4D97-AF65-F5344CB8AC3E}">
        <p14:creationId xmlns:p14="http://schemas.microsoft.com/office/powerpoint/2010/main" val="480619504"/>
      </p:ext>
    </p:extLst>
  </p:cSld>
  <p:clrMapOvr>
    <a:masterClrMapping/>
  </p:clrMapOvr>
  <mc:AlternateContent xmlns:mc="http://schemas.openxmlformats.org/markup-compatibility/2006">
    <mc:Choice xmlns:p14="http://schemas.microsoft.com/office/powerpoint/2010/main" Requires="p14">
      <p:transition spd="slow" p14:dur="12000" advTm="12000"/>
    </mc:Choice>
    <mc:Fallback>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F94EA6B-0A0F-4CF7-89CA-A73449AACBC3}"/>
              </a:ext>
            </a:extLst>
          </p:cNvPr>
          <p:cNvPicPr>
            <a:picLocks noChangeAspect="1"/>
          </p:cNvPicPr>
          <p:nvPr/>
        </p:nvPicPr>
        <p:blipFill>
          <a:blip r:embed="rId2"/>
          <a:stretch>
            <a:fillRect/>
          </a:stretch>
        </p:blipFill>
        <p:spPr>
          <a:xfrm>
            <a:off x="582211" y="2876550"/>
            <a:ext cx="7558407" cy="3784248"/>
          </a:xfrm>
          <a:prstGeom prst="rect">
            <a:avLst/>
          </a:prstGeom>
        </p:spPr>
      </p:pic>
      <p:pic>
        <p:nvPicPr>
          <p:cNvPr id="4" name="Picture 4">
            <a:extLst>
              <a:ext uri="{FF2B5EF4-FFF2-40B4-BE49-F238E27FC236}">
                <a16:creationId xmlns:a16="http://schemas.microsoft.com/office/drawing/2014/main" id="{C55FEABE-7D07-4DC0-B173-13F00F9ECD08}"/>
              </a:ext>
            </a:extLst>
          </p:cNvPr>
          <p:cNvPicPr>
            <a:picLocks noChangeAspect="1"/>
          </p:cNvPicPr>
          <p:nvPr/>
        </p:nvPicPr>
        <p:blipFill>
          <a:blip r:embed="rId3"/>
          <a:stretch>
            <a:fillRect/>
          </a:stretch>
        </p:blipFill>
        <p:spPr>
          <a:xfrm>
            <a:off x="2671130" y="393145"/>
            <a:ext cx="3062920" cy="2169080"/>
          </a:xfrm>
          <a:prstGeom prst="rect">
            <a:avLst/>
          </a:prstGeom>
        </p:spPr>
      </p:pic>
      <p:sp>
        <p:nvSpPr>
          <p:cNvPr id="6" name="TextBox 5">
            <a:extLst>
              <a:ext uri="{FF2B5EF4-FFF2-40B4-BE49-F238E27FC236}">
                <a16:creationId xmlns:a16="http://schemas.microsoft.com/office/drawing/2014/main" id="{E50C6AEB-56F7-466E-917A-C9865200B115}"/>
              </a:ext>
            </a:extLst>
          </p:cNvPr>
          <p:cNvSpPr txBox="1"/>
          <p:nvPr/>
        </p:nvSpPr>
        <p:spPr>
          <a:xfrm>
            <a:off x="2515009" y="66675"/>
            <a:ext cx="3366654" cy="40005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Incentive for engineers</a:t>
            </a:r>
          </a:p>
        </p:txBody>
      </p:sp>
      <p:sp>
        <p:nvSpPr>
          <p:cNvPr id="8" name="TextBox 7">
            <a:extLst>
              <a:ext uri="{FF2B5EF4-FFF2-40B4-BE49-F238E27FC236}">
                <a16:creationId xmlns:a16="http://schemas.microsoft.com/office/drawing/2014/main" id="{5514E002-82E6-46C7-98B1-4104E4468461}"/>
              </a:ext>
            </a:extLst>
          </p:cNvPr>
          <p:cNvSpPr txBox="1"/>
          <p:nvPr/>
        </p:nvSpPr>
        <p:spPr>
          <a:xfrm>
            <a:off x="2515009" y="2513537"/>
            <a:ext cx="368422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Players</a:t>
            </a:r>
          </a:p>
        </p:txBody>
      </p:sp>
    </p:spTree>
    <p:extLst>
      <p:ext uri="{BB962C8B-B14F-4D97-AF65-F5344CB8AC3E}">
        <p14:creationId xmlns:p14="http://schemas.microsoft.com/office/powerpoint/2010/main" val="925297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228600"/>
            <a:ext cx="5410200" cy="646331"/>
          </a:xfrm>
          <a:prstGeom prst="rect">
            <a:avLst/>
          </a:prstGeom>
          <a:noFill/>
        </p:spPr>
        <p:txBody>
          <a:bodyPr wrap="square" rtlCol="0">
            <a:spAutoFit/>
          </a:bodyPr>
          <a:lstStyle/>
          <a:p>
            <a:pPr algn="ctr"/>
            <a:r>
              <a:rPr lang="en-US" sz="3600">
                <a:latin typeface="Times New Roman" panose="02020603050405020304" pitchFamily="18" charset="0"/>
                <a:cs typeface="Times New Roman" panose="02020603050405020304" pitchFamily="18" charset="0"/>
              </a:rPr>
              <a:t>Bibliography</a:t>
            </a:r>
          </a:p>
        </p:txBody>
      </p:sp>
      <p:sp>
        <p:nvSpPr>
          <p:cNvPr id="3" name="TextBox 2"/>
          <p:cNvSpPr txBox="1"/>
          <p:nvPr/>
        </p:nvSpPr>
        <p:spPr>
          <a:xfrm>
            <a:off x="581025" y="1400175"/>
            <a:ext cx="8458200" cy="4247317"/>
          </a:xfrm>
          <a:prstGeom prst="rect">
            <a:avLst/>
          </a:prstGeom>
          <a:noFill/>
        </p:spPr>
        <p:txBody>
          <a:bodyPr wrap="square" rtlCol="0" anchor="t">
            <a:spAutoFit/>
          </a:bodyPr>
          <a:lstStyle/>
          <a:p>
            <a:r>
              <a:rPr lang="en-US">
                <a:latin typeface="Times New Roman"/>
                <a:cs typeface="Times New Roman"/>
              </a:rPr>
              <a:t>Autonomous Driving is Powered by Intel (2017, September 19). Next Era of Driving Is Here. Retrieved from </a:t>
            </a:r>
            <a:r>
              <a:rPr lang="en-US" u="sng">
                <a:latin typeface="Times New Roman"/>
                <a:cs typeface="Times New Roman"/>
              </a:rPr>
              <a:t>https://www.intel.com/content/www/us/en/automotiv/autonomousvehicles.html</a:t>
            </a:r>
            <a:r>
              <a:rPr lang="en-US">
                <a:latin typeface="Times New Roman"/>
                <a:cs typeface="Times New Roman"/>
              </a:rPr>
              <a:t> </a:t>
            </a:r>
            <a:endParaRPr lang="en-US">
              <a:latin typeface="Calibri"/>
              <a:cs typeface="Times New Roman"/>
            </a:endParaRPr>
          </a:p>
          <a:p>
            <a:endParaRPr lang="en-US">
              <a:latin typeface="Times New Roman"/>
              <a:cs typeface="Times New Roman"/>
            </a:endParaRPr>
          </a:p>
          <a:p>
            <a:r>
              <a:rPr lang="en-US">
                <a:latin typeface="Times New Roman"/>
                <a:cs typeface="Times New Roman"/>
              </a:rPr>
              <a:t>Autopilot (2017, September 19). Autopilot. Retrieved from </a:t>
            </a:r>
            <a:r>
              <a:rPr lang="en-US" u="sng">
                <a:latin typeface="Times New Roman"/>
                <a:cs typeface="Times New Roman"/>
              </a:rPr>
              <a:t>https://www.tesla.com/autopilot. </a:t>
            </a:r>
            <a:endParaRPr lang="en-US">
              <a:latin typeface="Times New Roman"/>
              <a:cs typeface="Times New Roman"/>
            </a:endParaRPr>
          </a:p>
          <a:p>
            <a:endParaRPr lang="en-US" u="sng">
              <a:latin typeface="Times New Roman"/>
              <a:cs typeface="Times New Roman"/>
            </a:endParaRPr>
          </a:p>
          <a:p>
            <a:r>
              <a:rPr lang="en-US" err="1">
                <a:latin typeface="Times New Roman"/>
                <a:cs typeface="Times New Roman"/>
              </a:rPr>
              <a:t>Waymo</a:t>
            </a:r>
            <a:r>
              <a:rPr lang="en-US">
                <a:latin typeface="Times New Roman"/>
                <a:cs typeface="Times New Roman"/>
              </a:rPr>
              <a:t>. September 19, 2017 We’re building a Safer Driving for Everyone. Retrieved from https://waymo.com/ </a:t>
            </a:r>
            <a:endParaRPr lang="en-US">
              <a:latin typeface="Calibri"/>
              <a:cs typeface="Times New Roman"/>
            </a:endParaRPr>
          </a:p>
          <a:p>
            <a:endParaRPr lang="en-US">
              <a:latin typeface="Times New Roman"/>
              <a:cs typeface="Times New Roman"/>
            </a:endParaRPr>
          </a:p>
          <a:p>
            <a:r>
              <a:rPr lang="en-US">
                <a:latin typeface="Times New Roman"/>
                <a:cs typeface="Times New Roman"/>
              </a:rPr>
              <a:t>TE Connectivity. September 19, 2017 The Future of the Electric Car is Autonomous. Retrieved from http://www.te.com/usa-en/about-te/ecc/awesome-electric-vehicles.html </a:t>
            </a:r>
            <a:endParaRPr lang="en-US"/>
          </a:p>
          <a:p>
            <a:pPr marL="457200"/>
            <a:endParaRPr lang="en-US">
              <a:latin typeface="Times New Roman"/>
              <a:cs typeface="Times New Roman"/>
            </a:endParaRPr>
          </a:p>
          <a:p>
            <a:pPr marL="457200"/>
            <a:endParaRPr lang="en-US">
              <a:latin typeface="Times New Roman"/>
              <a:cs typeface="Times New Roman"/>
            </a:endParaRPr>
          </a:p>
        </p:txBody>
      </p:sp>
    </p:spTree>
    <p:extLst>
      <p:ext uri="{BB962C8B-B14F-4D97-AF65-F5344CB8AC3E}">
        <p14:creationId xmlns:p14="http://schemas.microsoft.com/office/powerpoint/2010/main" val="792228057"/>
      </p:ext>
    </p:extLst>
  </p:cSld>
  <p:clrMapOvr>
    <a:masterClrMapping/>
  </p:clrMapOvr>
  <mc:AlternateContent xmlns:mc="http://schemas.openxmlformats.org/markup-compatibility/2006">
    <mc:Choice xmlns:p14="http://schemas.microsoft.com/office/powerpoint/2010/main" Requires="p14">
      <p:transition spd="slow" p14:dur="2000">
        <p:sndAc>
          <p:stSnd>
            <p:snd r:embed="rId2" name="click.wav"/>
          </p:stSnd>
        </p:sndAc>
      </p:transition>
    </mc:Choice>
    <mc:Fallback>
      <p:transition spd="slow">
        <p:sndAc>
          <p:stSnd>
            <p:snd r:embed="rId2" name="click.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95275"/>
            <a:ext cx="8382000" cy="400110"/>
          </a:xfrm>
          <a:prstGeom prst="rect">
            <a:avLst/>
          </a:prstGeom>
          <a:noFill/>
        </p:spPr>
        <p:txBody>
          <a:bodyPr wrap="square" rtlCol="0" anchor="t">
            <a:spAutoFit/>
          </a:bodyPr>
          <a:lstStyle/>
          <a:p>
            <a:pPr algn="ctr"/>
            <a:r>
              <a:rPr lang="en-US" sz="2000">
                <a:latin typeface="Century Schoolbook"/>
              </a:rPr>
              <a:t>Internet Applications</a:t>
            </a:r>
          </a:p>
        </p:txBody>
      </p:sp>
      <p:sp>
        <p:nvSpPr>
          <p:cNvPr id="4" name="TextBox 3">
            <a:extLst>
              <a:ext uri="{FF2B5EF4-FFF2-40B4-BE49-F238E27FC236}">
                <a16:creationId xmlns:a16="http://schemas.microsoft.com/office/drawing/2014/main" id="{1550DC12-9D01-4302-84DA-F34B0743CC8B}"/>
              </a:ext>
            </a:extLst>
          </p:cNvPr>
          <p:cNvSpPr txBox="1"/>
          <p:nvPr/>
        </p:nvSpPr>
        <p:spPr>
          <a:xfrm>
            <a:off x="304800" y="1257300"/>
            <a:ext cx="7607788" cy="400110"/>
          </a:xfrm>
          <a:prstGeom prst="rect">
            <a:avLst/>
          </a:prstGeom>
          <a:noFill/>
        </p:spPr>
        <p:txBody>
          <a:bodyPr wrap="square" rtlCol="0" anchor="t">
            <a:spAutoFit/>
          </a:bodyPr>
          <a:lstStyle/>
          <a:p>
            <a:r>
              <a:rPr lang="en-US" sz="2000">
                <a:latin typeface="Century Schoolbook"/>
              </a:rPr>
              <a:t>Testing modules’ behavior</a:t>
            </a:r>
          </a:p>
        </p:txBody>
      </p:sp>
      <p:sp>
        <p:nvSpPr>
          <p:cNvPr id="5" name="TextBox 4">
            <a:extLst>
              <a:ext uri="{FF2B5EF4-FFF2-40B4-BE49-F238E27FC236}">
                <a16:creationId xmlns:a16="http://schemas.microsoft.com/office/drawing/2014/main" id="{3CFCEB99-1F45-4F3A-B5D1-4906EC872648}"/>
              </a:ext>
            </a:extLst>
          </p:cNvPr>
          <p:cNvSpPr txBox="1"/>
          <p:nvPr/>
        </p:nvSpPr>
        <p:spPr>
          <a:xfrm>
            <a:off x="304800" y="2276475"/>
            <a:ext cx="7761990" cy="400110"/>
          </a:xfrm>
          <a:prstGeom prst="rect">
            <a:avLst/>
          </a:prstGeom>
          <a:noFill/>
        </p:spPr>
        <p:txBody>
          <a:bodyPr wrap="square" rtlCol="0" anchor="t">
            <a:spAutoFit/>
          </a:bodyPr>
          <a:lstStyle/>
          <a:p>
            <a:r>
              <a:rPr lang="en-US" sz="2000">
                <a:latin typeface="Century Schoolbook"/>
              </a:rPr>
              <a:t>Computation for additional software</a:t>
            </a:r>
            <a:endParaRPr lang="en-US" sz="2000">
              <a:latin typeface="Calibri"/>
            </a:endParaRPr>
          </a:p>
        </p:txBody>
      </p:sp>
      <p:sp>
        <p:nvSpPr>
          <p:cNvPr id="6" name="TextBox 5">
            <a:extLst>
              <a:ext uri="{FF2B5EF4-FFF2-40B4-BE49-F238E27FC236}">
                <a16:creationId xmlns:a16="http://schemas.microsoft.com/office/drawing/2014/main" id="{446E4047-3FF2-432C-9634-EEDCE292811D}"/>
              </a:ext>
            </a:extLst>
          </p:cNvPr>
          <p:cNvSpPr txBox="1"/>
          <p:nvPr/>
        </p:nvSpPr>
        <p:spPr>
          <a:xfrm>
            <a:off x="266700" y="3162935"/>
            <a:ext cx="6574936"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entury Schoolbook"/>
              </a:rPr>
              <a:t>Connectivity makes autopilot driving possible</a:t>
            </a:r>
          </a:p>
        </p:txBody>
      </p:sp>
      <p:sp>
        <p:nvSpPr>
          <p:cNvPr id="3" name="TextBox 2">
            <a:extLst>
              <a:ext uri="{FF2B5EF4-FFF2-40B4-BE49-F238E27FC236}">
                <a16:creationId xmlns:a16="http://schemas.microsoft.com/office/drawing/2014/main" id="{77E7F452-28B5-48F1-A535-7EC9369A5D6A}"/>
              </a:ext>
            </a:extLst>
          </p:cNvPr>
          <p:cNvSpPr txBox="1"/>
          <p:nvPr/>
        </p:nvSpPr>
        <p:spPr>
          <a:xfrm>
            <a:off x="304800" y="4067175"/>
            <a:ext cx="4501661"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entury Schoolbook"/>
              </a:rPr>
              <a:t>Vulnerable to hacking if online</a:t>
            </a:r>
          </a:p>
          <a:p>
            <a:r>
              <a:rPr lang="en-US" sz="2000">
                <a:latin typeface="Century Schoolbook"/>
              </a:rPr>
              <a:t>-Disabling brakes</a:t>
            </a:r>
          </a:p>
        </p:txBody>
      </p:sp>
    </p:spTree>
    <p:extLst>
      <p:ext uri="{BB962C8B-B14F-4D97-AF65-F5344CB8AC3E}">
        <p14:creationId xmlns:p14="http://schemas.microsoft.com/office/powerpoint/2010/main" val="10324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925" y="152400"/>
            <a:ext cx="7772400" cy="461665"/>
          </a:xfrm>
          <a:prstGeom prst="rect">
            <a:avLst/>
          </a:prstGeom>
          <a:noFill/>
        </p:spPr>
        <p:txBody>
          <a:bodyPr wrap="square" rtlCol="0" anchor="t">
            <a:spAutoFit/>
          </a:bodyPr>
          <a:lstStyle/>
          <a:p>
            <a:pPr algn="ctr"/>
            <a:r>
              <a:rPr lang="en-US" sz="2400">
                <a:latin typeface="Century Schoolbook"/>
              </a:rPr>
              <a:t>Data</a:t>
            </a: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 y="838200"/>
            <a:ext cx="9144000" cy="3114227"/>
          </a:xfrm>
          <a:prstGeom prst="rect">
            <a:avLst/>
          </a:prstGeom>
        </p:spPr>
      </p:pic>
      <p:sp>
        <p:nvSpPr>
          <p:cNvPr id="4" name="TextBox 3">
            <a:extLst>
              <a:ext uri="{FF2B5EF4-FFF2-40B4-BE49-F238E27FC236}">
                <a16:creationId xmlns:a16="http://schemas.microsoft.com/office/drawing/2014/main" id="{D9122DB4-548A-431C-8A0E-F0022A51F1B0}"/>
              </a:ext>
            </a:extLst>
          </p:cNvPr>
          <p:cNvSpPr txBox="1"/>
          <p:nvPr/>
        </p:nvSpPr>
        <p:spPr>
          <a:xfrm>
            <a:off x="304800" y="4191000"/>
            <a:ext cx="8382000" cy="1754326"/>
          </a:xfrm>
          <a:prstGeom prst="rect">
            <a:avLst/>
          </a:prstGeom>
          <a:noFill/>
        </p:spPr>
        <p:txBody>
          <a:bodyPr wrap="square" rtlCol="0" anchor="t">
            <a:spAutoFit/>
          </a:bodyPr>
          <a:lstStyle/>
          <a:p>
            <a:r>
              <a:rPr lang="en-US">
                <a:latin typeface="Century Schoolbook"/>
              </a:rPr>
              <a:t>- Radar sensors </a:t>
            </a:r>
          </a:p>
          <a:p>
            <a:r>
              <a:rPr lang="en-US">
                <a:latin typeface="Century Schoolbook"/>
              </a:rPr>
              <a:t>- Video cameras </a:t>
            </a:r>
          </a:p>
          <a:p>
            <a:r>
              <a:rPr lang="en-US">
                <a:latin typeface="Century Schoolbook"/>
              </a:rPr>
              <a:t>- Ultrasonic sensors Lidar (Light detection and ranging)</a:t>
            </a:r>
          </a:p>
          <a:p>
            <a:r>
              <a:rPr lang="en-US">
                <a:latin typeface="Century Schoolbook"/>
              </a:rPr>
              <a:t>- GPS (global positioning system) </a:t>
            </a:r>
          </a:p>
          <a:p>
            <a:r>
              <a:rPr lang="en-US">
                <a:latin typeface="Century Schoolbook"/>
              </a:rPr>
              <a:t>- a central computer.  </a:t>
            </a:r>
          </a:p>
          <a:p>
            <a:r>
              <a:rPr lang="en-US">
                <a:latin typeface="Century Schoolbook"/>
              </a:rPr>
              <a:t>- Continuous experimentation </a:t>
            </a:r>
          </a:p>
        </p:txBody>
      </p:sp>
    </p:spTree>
    <p:extLst>
      <p:ext uri="{BB962C8B-B14F-4D97-AF65-F5344CB8AC3E}">
        <p14:creationId xmlns:p14="http://schemas.microsoft.com/office/powerpoint/2010/main" val="303807164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833" b="3771"/>
          <a:stretch/>
        </p:blipFill>
        <p:spPr>
          <a:xfrm>
            <a:off x="1" y="0"/>
            <a:ext cx="5079614" cy="28956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142" y="2899356"/>
            <a:ext cx="2864019" cy="39586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 y="2867491"/>
            <a:ext cx="3570162" cy="17807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67" y="4619625"/>
            <a:ext cx="3578446" cy="2212571"/>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2385" y="16624"/>
            <a:ext cx="4012625" cy="2878976"/>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33816" y="2914996"/>
            <a:ext cx="3015726" cy="2138363"/>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33817" y="5028421"/>
            <a:ext cx="3015726" cy="1829579"/>
          </a:xfrm>
          <a:prstGeom prst="rect">
            <a:avLst/>
          </a:prstGeom>
        </p:spPr>
      </p:pic>
      <p:sp>
        <p:nvSpPr>
          <p:cNvPr id="2" name="TextBox 1">
            <a:extLst>
              <a:ext uri="{FF2B5EF4-FFF2-40B4-BE49-F238E27FC236}">
                <a16:creationId xmlns:a16="http://schemas.microsoft.com/office/drawing/2014/main" id="{E1562028-E8EB-47D4-A33C-A67A63498A1E}"/>
              </a:ext>
            </a:extLst>
          </p:cNvPr>
          <p:cNvSpPr txBox="1"/>
          <p:nvPr/>
        </p:nvSpPr>
        <p:spPr>
          <a:xfrm>
            <a:off x="6829425" y="633412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rgbClr val="FFFFFF"/>
                </a:solidFill>
              </a:rPr>
              <a:t>Tradd</a:t>
            </a:r>
          </a:p>
        </p:txBody>
      </p:sp>
    </p:spTree>
    <p:extLst>
      <p:ext uri="{BB962C8B-B14F-4D97-AF65-F5344CB8AC3E}">
        <p14:creationId xmlns:p14="http://schemas.microsoft.com/office/powerpoint/2010/main" val="3488933919"/>
      </p:ext>
    </p:extLst>
  </p:cSld>
  <p:clrMapOvr>
    <a:masterClrMapping/>
  </p:clrMapOvr>
  <mc:AlternateContent xmlns:mc="http://schemas.openxmlformats.org/markup-compatibility/2006">
    <mc:Choice xmlns:p14="http://schemas.microsoft.com/office/powerpoint/2010/main" Requires="p14">
      <p:transition spd="slow" p14:dur="35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AB7BB02-D405-401E-BBFF-29A44C1C2711}"/>
              </a:ext>
            </a:extLst>
          </p:cNvPr>
          <p:cNvPicPr>
            <a:picLocks noChangeAspect="1"/>
          </p:cNvPicPr>
          <p:nvPr/>
        </p:nvPicPr>
        <p:blipFill>
          <a:blip r:embed="rId2"/>
          <a:stretch>
            <a:fillRect/>
          </a:stretch>
        </p:blipFill>
        <p:spPr>
          <a:xfrm>
            <a:off x="43359" y="-6350"/>
            <a:ext cx="9057779" cy="6851650"/>
          </a:xfrm>
          <a:prstGeom prst="rect">
            <a:avLst/>
          </a:prstGeom>
        </p:spPr>
      </p:pic>
    </p:spTree>
    <p:extLst>
      <p:ext uri="{BB962C8B-B14F-4D97-AF65-F5344CB8AC3E}">
        <p14:creationId xmlns:p14="http://schemas.microsoft.com/office/powerpoint/2010/main" val="2603547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C5AEFC-4585-473B-A178-1EB88EEBF1E6}"/>
              </a:ext>
            </a:extLst>
          </p:cNvPr>
          <p:cNvSpPr txBox="1"/>
          <p:nvPr/>
        </p:nvSpPr>
        <p:spPr>
          <a:xfrm>
            <a:off x="2057400" y="228600"/>
            <a:ext cx="4724400" cy="923330"/>
          </a:xfrm>
          <a:prstGeom prst="rect">
            <a:avLst/>
          </a:prstGeom>
          <a:noFill/>
        </p:spPr>
        <p:txBody>
          <a:bodyPr wrap="square" rtlCol="0">
            <a:spAutoFit/>
          </a:bodyPr>
          <a:lstStyle/>
          <a:p>
            <a:pPr algn="ctr"/>
            <a:r>
              <a:rPr lang="en-US" sz="3600">
                <a:latin typeface="Times New Roman" panose="02020603050405020304" pitchFamily="18" charset="0"/>
                <a:cs typeface="Times New Roman" panose="02020603050405020304" pitchFamily="18" charset="0"/>
              </a:rPr>
              <a:t>Bibliography</a:t>
            </a:r>
          </a:p>
          <a:p>
            <a:pPr algn="ctr"/>
            <a:endParaRPr lang="en-US"/>
          </a:p>
        </p:txBody>
      </p:sp>
      <p:sp>
        <p:nvSpPr>
          <p:cNvPr id="4" name="TextBox 3">
            <a:extLst>
              <a:ext uri="{FF2B5EF4-FFF2-40B4-BE49-F238E27FC236}">
                <a16:creationId xmlns:a16="http://schemas.microsoft.com/office/drawing/2014/main" id="{0AA13B9A-71DA-4DED-BA59-F9A489E8AA8D}"/>
              </a:ext>
            </a:extLst>
          </p:cNvPr>
          <p:cNvSpPr txBox="1"/>
          <p:nvPr/>
        </p:nvSpPr>
        <p:spPr>
          <a:xfrm>
            <a:off x="433388" y="1163305"/>
            <a:ext cx="8584722" cy="452431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Harris, M. (2016, January 12). Google reports self-driving car mistakes: 272 failures and 13 near misses. Retrieved from https://www.theguardian.com/technology/2016/jan/12/google-self-driving-cars-mistakes-data-reports </a:t>
            </a:r>
          </a:p>
          <a:p>
            <a:endParaRPr lang="en-US" sz="1600"/>
          </a:p>
          <a:p>
            <a:r>
              <a:rPr lang="en-US" sz="1600"/>
              <a:t>Ravindra, S. (</a:t>
            </a:r>
            <a:r>
              <a:rPr lang="en-US" sz="1600" err="1"/>
              <a:t>n.d.</a:t>
            </a:r>
            <a:r>
              <a:rPr lang="en-US" sz="1600"/>
              <a:t>). The Machine Learning Algorithms Used in Self-Driving Cars. Retrieved from http://www.kdnuggets.com/2017/06/machine-learning-algorithms-used-self-driving-cars.html </a:t>
            </a:r>
          </a:p>
          <a:p>
            <a:endParaRPr lang="en-US" sz="1600"/>
          </a:p>
          <a:p>
            <a:r>
              <a:rPr lang="en-US" sz="1600"/>
              <a:t>Gates, G. Granville, K. Markoff, J. Russell, K. </a:t>
            </a:r>
            <a:r>
              <a:rPr lang="en-US" sz="1600" err="1"/>
              <a:t>Singhvi</a:t>
            </a:r>
            <a:r>
              <a:rPr lang="en-US" sz="1600"/>
              <a:t>, A. (2016, December 14). The Race for Self-Driving Cars. Retrieved from https://www.nytimes.com/interactive/2016/12/14/technology/how-self-driving-cars-work.html?_r=0 </a:t>
            </a:r>
          </a:p>
          <a:p>
            <a:endParaRPr lang="en-US" sz="1600"/>
          </a:p>
          <a:p>
            <a:r>
              <a:rPr lang="en-US" sz="1600"/>
              <a:t>Silver, A. (2017, July 5) (</a:t>
            </a:r>
            <a:r>
              <a:rPr lang="en-US" sz="1600" err="1"/>
              <a:t>n.d.</a:t>
            </a:r>
            <a:r>
              <a:rPr lang="en-US" sz="1600"/>
              <a:t>). New work: Algorithms to give self-driving cars 'impulsive' human 'ethics'. Retrieved from https://www.theregister.co.uk/2017/07/05/selfdriving_algorithms_that_make_ethical_decisions_based_on_impulse/ </a:t>
            </a:r>
          </a:p>
        </p:txBody>
      </p:sp>
    </p:spTree>
    <p:extLst>
      <p:ext uri="{BB962C8B-B14F-4D97-AF65-F5344CB8AC3E}">
        <p14:creationId xmlns:p14="http://schemas.microsoft.com/office/powerpoint/2010/main" val="3925875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9CAA8-CB15-4E69-9CA8-B29B16E2B193}"/>
              </a:ext>
            </a:extLst>
          </p:cNvPr>
          <p:cNvSpPr txBox="1"/>
          <p:nvPr/>
        </p:nvSpPr>
        <p:spPr>
          <a:xfrm>
            <a:off x="600075" y="704850"/>
            <a:ext cx="8040565" cy="34778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entury Schoolbook"/>
              </a:rPr>
              <a:t>Programming</a:t>
            </a:r>
          </a:p>
          <a:p>
            <a:endParaRPr lang="en-US" sz="2000">
              <a:latin typeface="Century Schoolbook"/>
            </a:endParaRPr>
          </a:p>
          <a:p>
            <a:r>
              <a:rPr lang="en-US" sz="2000">
                <a:latin typeface="Century Schoolbook"/>
              </a:rPr>
              <a:t>Ultrasonic sensor's API. </a:t>
            </a:r>
          </a:p>
          <a:p>
            <a:endParaRPr lang="en-US" sz="2000">
              <a:latin typeface="Century Schoolbook"/>
            </a:endParaRPr>
          </a:p>
          <a:p>
            <a:r>
              <a:rPr lang="en-US" sz="2000">
                <a:latin typeface="Century Schoolbook"/>
              </a:rPr>
              <a:t>An application program interface (</a:t>
            </a:r>
            <a:r>
              <a:rPr lang="en-US" sz="2000" b="1">
                <a:latin typeface="Century Schoolbook"/>
              </a:rPr>
              <a:t>API</a:t>
            </a:r>
            <a:r>
              <a:rPr lang="en-US" sz="2000">
                <a:latin typeface="Century Schoolbook"/>
              </a:rPr>
              <a:t>) -</a:t>
            </a:r>
          </a:p>
          <a:p>
            <a:endParaRPr lang="en-US" sz="2000">
              <a:latin typeface="Century Schoolbook"/>
            </a:endParaRPr>
          </a:p>
          <a:p>
            <a:r>
              <a:rPr lang="en-US" sz="2000">
                <a:latin typeface="Century Schoolbook"/>
              </a:rPr>
              <a:t>software routines, protocols, and tools </a:t>
            </a:r>
          </a:p>
          <a:p>
            <a:endParaRPr lang="en-US" sz="2000">
              <a:latin typeface="Century Schoolbook"/>
            </a:endParaRPr>
          </a:p>
          <a:p>
            <a:r>
              <a:rPr lang="en-US" sz="2000">
                <a:latin typeface="Century Schoolbook"/>
              </a:rPr>
              <a:t>Programmer writes set of instructions API</a:t>
            </a:r>
          </a:p>
          <a:p>
            <a:endParaRPr lang="en-US" sz="2000">
              <a:latin typeface="Century Schoolbook"/>
            </a:endParaRPr>
          </a:p>
          <a:p>
            <a:r>
              <a:rPr lang="en-US" sz="2000">
                <a:latin typeface="Century Schoolbook"/>
              </a:rPr>
              <a:t>Compiled by central processing unit.</a:t>
            </a:r>
          </a:p>
        </p:txBody>
      </p:sp>
      <p:pic>
        <p:nvPicPr>
          <p:cNvPr id="4" name="Picture 3">
            <a:extLst>
              <a:ext uri="{FF2B5EF4-FFF2-40B4-BE49-F238E27FC236}">
                <a16:creationId xmlns:a16="http://schemas.microsoft.com/office/drawing/2014/main" id="{37422DB3-189F-4D51-8B62-14F737758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76775"/>
            <a:ext cx="3578446" cy="2212571"/>
          </a:xfrm>
          <a:prstGeom prst="rect">
            <a:avLst/>
          </a:prstGeom>
        </p:spPr>
      </p:pic>
    </p:spTree>
    <p:extLst>
      <p:ext uri="{BB962C8B-B14F-4D97-AF65-F5344CB8AC3E}">
        <p14:creationId xmlns:p14="http://schemas.microsoft.com/office/powerpoint/2010/main" val="3159600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6FF35D-CB33-4C95-9135-FF364B6DD20C}"/>
              </a:ext>
            </a:extLst>
          </p:cNvPr>
          <p:cNvSpPr txBox="1"/>
          <p:nvPr/>
        </p:nvSpPr>
        <p:spPr>
          <a:xfrm>
            <a:off x="342900" y="1533525"/>
            <a:ext cx="8217144"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entury Schoolbook"/>
              </a:rPr>
              <a:t>Directions uploaded on to the CPU</a:t>
            </a:r>
          </a:p>
          <a:p>
            <a:endParaRPr lang="en-US" sz="2000">
              <a:latin typeface="Century Schoolbook"/>
            </a:endParaRPr>
          </a:p>
          <a:p>
            <a:r>
              <a:rPr lang="en-US" sz="2000">
                <a:latin typeface="Century Schoolbook"/>
              </a:rPr>
              <a:t>CPU commands ultrasonic sensor </a:t>
            </a:r>
          </a:p>
          <a:p>
            <a:endParaRPr lang="en-US" sz="2000">
              <a:latin typeface="Century Schoolbook"/>
            </a:endParaRPr>
          </a:p>
          <a:p>
            <a:r>
              <a:rPr lang="en-US" sz="2000">
                <a:latin typeface="Century Schoolbook"/>
              </a:rPr>
              <a:t>Peripheral executes instructions</a:t>
            </a:r>
          </a:p>
          <a:p>
            <a:endParaRPr lang="en-US" sz="2000">
              <a:latin typeface="Century Schoolbook"/>
            </a:endParaRPr>
          </a:p>
          <a:p>
            <a:r>
              <a:rPr lang="en-US" sz="2000">
                <a:latin typeface="Century Schoolbook"/>
              </a:rPr>
              <a:t>The CPU is connected through ports</a:t>
            </a:r>
          </a:p>
          <a:p>
            <a:endParaRPr lang="en-US" sz="2000">
              <a:latin typeface="Century Schoolbook"/>
            </a:endParaRPr>
          </a:p>
          <a:p>
            <a:r>
              <a:rPr lang="en-US" sz="2000">
                <a:latin typeface="Century Schoolbook"/>
              </a:rPr>
              <a:t>Input from peripherals</a:t>
            </a:r>
          </a:p>
          <a:p>
            <a:endParaRPr lang="en-US" sz="2000">
              <a:latin typeface="Century Schoolbook"/>
            </a:endParaRPr>
          </a:p>
          <a:p>
            <a:r>
              <a:rPr lang="en-US" sz="2000">
                <a:latin typeface="Century Schoolbook"/>
              </a:rPr>
              <a:t>Output from car</a:t>
            </a:r>
          </a:p>
          <a:p>
            <a:endParaRPr lang="en-US"/>
          </a:p>
        </p:txBody>
      </p:sp>
      <p:sp>
        <p:nvSpPr>
          <p:cNvPr id="3" name="TextBox 2">
            <a:extLst>
              <a:ext uri="{FF2B5EF4-FFF2-40B4-BE49-F238E27FC236}">
                <a16:creationId xmlns:a16="http://schemas.microsoft.com/office/drawing/2014/main" id="{BFC0259A-F6D3-4F7A-827B-839CB37596DA}"/>
              </a:ext>
            </a:extLst>
          </p:cNvPr>
          <p:cNvSpPr txBox="1"/>
          <p:nvPr/>
        </p:nvSpPr>
        <p:spPr>
          <a:xfrm>
            <a:off x="2962275" y="676275"/>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entury Schoolbook"/>
              </a:rPr>
              <a:t>CPU</a:t>
            </a:r>
          </a:p>
        </p:txBody>
      </p:sp>
      <p:pic>
        <p:nvPicPr>
          <p:cNvPr id="4" name="Picture 4">
            <a:extLst>
              <a:ext uri="{FF2B5EF4-FFF2-40B4-BE49-F238E27FC236}">
                <a16:creationId xmlns:a16="http://schemas.microsoft.com/office/drawing/2014/main" id="{CC523658-E901-416E-80E6-16815317F0CA}"/>
              </a:ext>
            </a:extLst>
          </p:cNvPr>
          <p:cNvPicPr>
            <a:picLocks noChangeAspect="1"/>
          </p:cNvPicPr>
          <p:nvPr/>
        </p:nvPicPr>
        <p:blipFill>
          <a:blip r:embed="rId2"/>
          <a:stretch>
            <a:fillRect/>
          </a:stretch>
        </p:blipFill>
        <p:spPr>
          <a:xfrm>
            <a:off x="5710238" y="4248150"/>
            <a:ext cx="3440112" cy="2584205"/>
          </a:xfrm>
          <a:prstGeom prst="rect">
            <a:avLst/>
          </a:prstGeom>
        </p:spPr>
      </p:pic>
    </p:spTree>
    <p:extLst>
      <p:ext uri="{BB962C8B-B14F-4D97-AF65-F5344CB8AC3E}">
        <p14:creationId xmlns:p14="http://schemas.microsoft.com/office/powerpoint/2010/main" val="288888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EA212C-E02F-46B1-8586-13848C98DEF0}"/>
              </a:ext>
            </a:extLst>
          </p:cNvPr>
          <p:cNvSpPr txBox="1"/>
          <p:nvPr/>
        </p:nvSpPr>
        <p:spPr>
          <a:xfrm>
            <a:off x="2895600" y="628650"/>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entury Schoolbook"/>
              </a:rPr>
              <a:t>Data</a:t>
            </a:r>
          </a:p>
        </p:txBody>
      </p:sp>
      <p:sp>
        <p:nvSpPr>
          <p:cNvPr id="3" name="TextBox 2">
            <a:extLst>
              <a:ext uri="{FF2B5EF4-FFF2-40B4-BE49-F238E27FC236}">
                <a16:creationId xmlns:a16="http://schemas.microsoft.com/office/drawing/2014/main" id="{4B9662B8-48CF-4398-8973-EAF7F762EC8B}"/>
              </a:ext>
            </a:extLst>
          </p:cNvPr>
          <p:cNvSpPr txBox="1"/>
          <p:nvPr/>
        </p:nvSpPr>
        <p:spPr>
          <a:xfrm>
            <a:off x="846138" y="1165225"/>
            <a:ext cx="7874776" cy="378565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Schoolbook"/>
              </a:rPr>
              <a:t>CPUs have registers that hold bytes.</a:t>
            </a:r>
          </a:p>
          <a:p>
            <a:endParaRPr lang="en-US">
              <a:latin typeface="Century Schoolbook"/>
            </a:endParaRPr>
          </a:p>
          <a:p>
            <a:r>
              <a:rPr lang="en-US">
                <a:latin typeface="Century Schoolbook"/>
              </a:rPr>
              <a:t>1,073,741,824 bytes per second.</a:t>
            </a:r>
          </a:p>
          <a:p>
            <a:endParaRPr lang="en-US">
              <a:latin typeface="Century Schoolbook"/>
            </a:endParaRPr>
          </a:p>
          <a:p>
            <a:r>
              <a:rPr lang="en-US">
                <a:latin typeface="Century Schoolbook"/>
              </a:rPr>
              <a:t>In 1998 $228.00. Now $0.88.</a:t>
            </a:r>
          </a:p>
          <a:p>
            <a:endParaRPr lang="en-US">
              <a:latin typeface="Century Schoolbook"/>
            </a:endParaRPr>
          </a:p>
          <a:p>
            <a:r>
              <a:rPr lang="en-US">
                <a:latin typeface="Century Schoolbook"/>
              </a:rPr>
              <a:t>1 megabyte = 1024 gigabytes.</a:t>
            </a:r>
          </a:p>
          <a:p>
            <a:endParaRPr lang="en-US">
              <a:latin typeface="Century Schoolbook"/>
            </a:endParaRPr>
          </a:p>
          <a:p>
            <a:r>
              <a:rPr lang="en-US">
                <a:latin typeface="Century Schoolbook"/>
              </a:rPr>
              <a:t>1 terabyte = 1024 megabytes.</a:t>
            </a:r>
          </a:p>
          <a:p>
            <a:endParaRPr lang="en-US">
              <a:latin typeface="Century Schoolbook"/>
            </a:endParaRPr>
          </a:p>
          <a:p>
            <a:r>
              <a:rPr lang="en-US">
                <a:latin typeface="Century Schoolbook"/>
              </a:rPr>
              <a:t>1 petabyte</a:t>
            </a:r>
            <a:r>
              <a:rPr lang="en-US" sz="2400">
                <a:latin typeface="Century Schoolbook"/>
              </a:rPr>
              <a:t> = </a:t>
            </a:r>
            <a:r>
              <a:rPr lang="en-US">
                <a:latin typeface="Century Schoolbook"/>
              </a:rPr>
              <a:t>1024 terabytes.</a:t>
            </a:r>
          </a:p>
          <a:p>
            <a:endParaRPr lang="en-US">
              <a:latin typeface="Century Schoolbook"/>
            </a:endParaRPr>
          </a:p>
          <a:p>
            <a:endParaRPr lang="en-US">
              <a:latin typeface="Century Schoolbook"/>
            </a:endParaRPr>
          </a:p>
        </p:txBody>
      </p:sp>
    </p:spTree>
    <p:extLst>
      <p:ext uri="{BB962C8B-B14F-4D97-AF65-F5344CB8AC3E}">
        <p14:creationId xmlns:p14="http://schemas.microsoft.com/office/powerpoint/2010/main" val="429611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85850"/>
            <a:ext cx="8612024" cy="3416320"/>
          </a:xfrm>
          <a:prstGeom prst="rect">
            <a:avLst/>
          </a:prstGeom>
          <a:noFill/>
        </p:spPr>
        <p:txBody>
          <a:bodyPr wrap="square" rtlCol="0" anchor="t">
            <a:spAutoFit/>
          </a:bodyPr>
          <a:lstStyle/>
          <a:p>
            <a:pPr marL="457200" indent="457200" algn="ctr"/>
            <a:r>
              <a:rPr lang="en-US" sz="3400">
                <a:latin typeface="Century Schoolbook"/>
                <a:cs typeface="Times New Roman"/>
              </a:rPr>
              <a:t>Thesis Statement</a:t>
            </a:r>
          </a:p>
          <a:p>
            <a:pPr marL="457200" indent="457200" algn="ctr">
              <a:lnSpc>
                <a:spcPct val="150000"/>
              </a:lnSpc>
            </a:pPr>
            <a:endParaRPr lang="en-US" sz="2400">
              <a:latin typeface="Century Schoolbook"/>
              <a:cs typeface="Times New Roman"/>
            </a:endParaRPr>
          </a:p>
          <a:p>
            <a:pPr marL="457200" indent="457200" algn="ctr">
              <a:lnSpc>
                <a:spcPct val="150000"/>
              </a:lnSpc>
            </a:pPr>
            <a:r>
              <a:rPr lang="en-US" sz="2400">
                <a:latin typeface="Century Schoolbook"/>
                <a:cs typeface="Times New Roman"/>
              </a:rPr>
              <a:t>Connected vehicles use formation, integration, deployment, and experimentation for software development.</a:t>
            </a:r>
          </a:p>
          <a:p>
            <a:pPr algn="ctr"/>
            <a:endParaRPr lang="en-US" sz="2000"/>
          </a:p>
          <a:p>
            <a:pPr algn="ctr"/>
            <a:endParaRPr lang="en-US">
              <a:latin typeface="Baskerville Old Face" panose="02020602080505020303" pitchFamily="18" charset="0"/>
            </a:endParaRPr>
          </a:p>
        </p:txBody>
      </p:sp>
    </p:spTree>
    <p:extLst>
      <p:ext uri="{BB962C8B-B14F-4D97-AF65-F5344CB8AC3E}">
        <p14:creationId xmlns:p14="http://schemas.microsoft.com/office/powerpoint/2010/main" val="9741368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1F3676-AC92-4234-9E7A-B4C4E9E9D24B}"/>
              </a:ext>
            </a:extLst>
          </p:cNvPr>
          <p:cNvSpPr txBox="1"/>
          <p:nvPr/>
        </p:nvSpPr>
        <p:spPr>
          <a:xfrm>
            <a:off x="742950" y="1076325"/>
            <a:ext cx="7381263" cy="50783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Schoolbook"/>
              </a:rPr>
              <a:t>Collect 2 petabytes per year.</a:t>
            </a:r>
          </a:p>
          <a:p>
            <a:endParaRPr lang="en-US">
              <a:latin typeface="Century Schoolbook"/>
            </a:endParaRPr>
          </a:p>
          <a:p>
            <a:r>
              <a:rPr lang="en-US">
                <a:latin typeface="Century Schoolbook"/>
              </a:rPr>
              <a:t>1 petabyte ≈ 13.3 years of HDTV video</a:t>
            </a:r>
          </a:p>
          <a:p>
            <a:endParaRPr lang="en-US">
              <a:latin typeface="Century Schoolbook"/>
            </a:endParaRPr>
          </a:p>
          <a:p>
            <a:r>
              <a:rPr lang="en-US">
                <a:latin typeface="Century Schoolbook"/>
              </a:rPr>
              <a:t>2 petabytes ≈ 10 billion photos on Facebook</a:t>
            </a:r>
          </a:p>
          <a:p>
            <a:endParaRPr lang="en-US">
              <a:latin typeface="Century Schoolbook"/>
            </a:endParaRPr>
          </a:p>
          <a:p>
            <a:r>
              <a:rPr lang="en-US">
                <a:latin typeface="Century Schoolbook"/>
              </a:rPr>
              <a:t>50 petabytes ≈ all written works of mankind</a:t>
            </a:r>
          </a:p>
          <a:p>
            <a:endParaRPr lang="en-US">
              <a:latin typeface="Century Schoolbook"/>
            </a:endParaRPr>
          </a:p>
          <a:p>
            <a:r>
              <a:rPr lang="en-US">
                <a:latin typeface="Century Schoolbook"/>
              </a:rPr>
              <a:t>An exabyte ≈ 1024 petabytes</a:t>
            </a:r>
          </a:p>
          <a:p>
            <a:endParaRPr lang="en-US">
              <a:latin typeface="Century Schoolbook"/>
            </a:endParaRPr>
          </a:p>
          <a:p>
            <a:r>
              <a:rPr lang="en-US">
                <a:latin typeface="Century Schoolbook"/>
              </a:rPr>
              <a:t>Represented by the function</a:t>
            </a:r>
          </a:p>
          <a:p>
            <a:endParaRPr lang="en-US">
              <a:latin typeface="Century Schoolbook"/>
            </a:endParaRPr>
          </a:p>
          <a:p>
            <a:r>
              <a:rPr lang="en-US">
                <a:latin typeface="Century Schoolbook"/>
              </a:rPr>
              <a:t>F(t) where </a:t>
            </a:r>
            <a:r>
              <a:rPr lang="en-US" err="1">
                <a:latin typeface="Century Schoolbook"/>
              </a:rPr>
              <a:t>t</a:t>
            </a:r>
            <a:r>
              <a:rPr lang="en-US">
                <a:latin typeface="Century Schoolbook"/>
              </a:rPr>
              <a:t> is time is </a:t>
            </a:r>
          </a:p>
          <a:p>
            <a:endParaRPr lang="en-US">
              <a:latin typeface="Century Schoolbook"/>
            </a:endParaRPr>
          </a:p>
          <a:p>
            <a:r>
              <a:rPr lang="en-US">
                <a:latin typeface="Century Schoolbook"/>
              </a:rPr>
              <a:t> F(t)=</a:t>
            </a:r>
            <a:r>
              <a:rPr lang="en-US" err="1">
                <a:latin typeface="Century Schoolbook"/>
              </a:rPr>
              <a:t>At^</a:t>
            </a:r>
            <a:r>
              <a:rPr lang="en-US" b="1" err="1">
                <a:latin typeface="Century Schoolbook"/>
              </a:rPr>
              <a:t>x</a:t>
            </a:r>
            <a:r>
              <a:rPr lang="en-US" b="1">
                <a:latin typeface="Century Schoolbook"/>
              </a:rPr>
              <a:t> </a:t>
            </a:r>
            <a:endParaRPr lang="en-US">
              <a:latin typeface="Century Schoolbook"/>
            </a:endParaRPr>
          </a:p>
          <a:p>
            <a:endParaRPr lang="en-US" b="1">
              <a:latin typeface="Century Schoolbook"/>
            </a:endParaRPr>
          </a:p>
          <a:p>
            <a:r>
              <a:rPr lang="en-US" b="1">
                <a:latin typeface="Century Schoolbook"/>
              </a:rPr>
              <a:t>X is a variable that is unknow</a:t>
            </a:r>
            <a:r>
              <a:rPr lang="en-US" b="1"/>
              <a:t>n</a:t>
            </a:r>
            <a:endParaRPr lang="en-US"/>
          </a:p>
          <a:p>
            <a:pPr algn="ctr"/>
            <a:endParaRPr lang="en-US"/>
          </a:p>
        </p:txBody>
      </p:sp>
      <p:sp>
        <p:nvSpPr>
          <p:cNvPr id="5" name="TextBox 4">
            <a:extLst>
              <a:ext uri="{FF2B5EF4-FFF2-40B4-BE49-F238E27FC236}">
                <a16:creationId xmlns:a16="http://schemas.microsoft.com/office/drawing/2014/main" id="{E474E65A-6B39-4940-AD9F-9CF42154002F}"/>
              </a:ext>
            </a:extLst>
          </p:cNvPr>
          <p:cNvSpPr txBox="1"/>
          <p:nvPr/>
        </p:nvSpPr>
        <p:spPr>
          <a:xfrm>
            <a:off x="2867025" y="644769"/>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entury Schoolbook"/>
              </a:rPr>
              <a:t>Data</a:t>
            </a:r>
          </a:p>
        </p:txBody>
      </p:sp>
      <p:pic>
        <p:nvPicPr>
          <p:cNvPr id="6" name="Picture 6">
            <a:extLst>
              <a:ext uri="{FF2B5EF4-FFF2-40B4-BE49-F238E27FC236}">
                <a16:creationId xmlns:a16="http://schemas.microsoft.com/office/drawing/2014/main" id="{0039A70E-F5A8-4CBC-9D17-833783C87303}"/>
              </a:ext>
            </a:extLst>
          </p:cNvPr>
          <p:cNvPicPr>
            <a:picLocks noChangeAspect="1"/>
          </p:cNvPicPr>
          <p:nvPr/>
        </p:nvPicPr>
        <p:blipFill>
          <a:blip r:embed="rId2"/>
          <a:stretch>
            <a:fillRect/>
          </a:stretch>
        </p:blipFill>
        <p:spPr>
          <a:xfrm>
            <a:off x="4559933" y="3530929"/>
            <a:ext cx="5711192" cy="3193721"/>
          </a:xfrm>
          <a:prstGeom prst="rect">
            <a:avLst/>
          </a:prstGeom>
        </p:spPr>
      </p:pic>
    </p:spTree>
    <p:extLst>
      <p:ext uri="{BB962C8B-B14F-4D97-AF65-F5344CB8AC3E}">
        <p14:creationId xmlns:p14="http://schemas.microsoft.com/office/powerpoint/2010/main" val="56953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C5FB51-79ED-476F-9D92-19DCFB161113}"/>
              </a:ext>
            </a:extLst>
          </p:cNvPr>
          <p:cNvSpPr txBox="1"/>
          <p:nvPr/>
        </p:nvSpPr>
        <p:spPr>
          <a:xfrm>
            <a:off x="2847975" y="190500"/>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latin typeface="Times New Roman"/>
                <a:cs typeface="Times New Roman"/>
              </a:rPr>
              <a:t>Bibliography</a:t>
            </a:r>
          </a:p>
        </p:txBody>
      </p:sp>
      <p:sp>
        <p:nvSpPr>
          <p:cNvPr id="4" name="TextBox 3">
            <a:extLst>
              <a:ext uri="{FF2B5EF4-FFF2-40B4-BE49-F238E27FC236}">
                <a16:creationId xmlns:a16="http://schemas.microsoft.com/office/drawing/2014/main" id="{C9DF9EE8-88EF-4D8D-9B22-49F150509347}"/>
              </a:ext>
            </a:extLst>
          </p:cNvPr>
          <p:cNvSpPr txBox="1"/>
          <p:nvPr/>
        </p:nvSpPr>
        <p:spPr>
          <a:xfrm>
            <a:off x="323850" y="990600"/>
            <a:ext cx="8712388" cy="50167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Araya, D. (2017, February 5). Self-driving cars will soon be everywhere—but you may not own one. Retrieved from https://singularityhub.com/2017/02/05/what-happens-when-self-driving-is-as-common-as-cruise-control/ </a:t>
            </a:r>
          </a:p>
          <a:p>
            <a:r>
              <a:rPr lang="en-US" sz="1600"/>
              <a:t>Campbell, P., &amp; </a:t>
            </a:r>
            <a:r>
              <a:rPr lang="en-US" sz="1600" err="1"/>
              <a:t>Waldmeir</a:t>
            </a:r>
            <a:r>
              <a:rPr lang="en-US" sz="1600"/>
              <a:t>, P. (2017, January 10). Google keeps self-driving cars offline to hinder hackers. Retrieved from https://www.ft.com/content/8eff8fbe-d6f0-11e6-944b-e7eb37a6aa8e </a:t>
            </a:r>
          </a:p>
          <a:p>
            <a:r>
              <a:rPr lang="en-US" sz="1600" err="1"/>
              <a:t>Condliffe</a:t>
            </a:r>
            <a:r>
              <a:rPr lang="en-US" sz="1600"/>
              <a:t>, J. (2017, January 10). Why some autonomous cars are going to avoid the Internet - MIT Technology Review. Retrieved from https://www.technologyreview.com/s/603339/why-some-autonomous-cars-are-going-to-avoid-the-internet/ </a:t>
            </a:r>
          </a:p>
          <a:p>
            <a:r>
              <a:rPr lang="en-US" sz="1600"/>
              <a:t>Greenberg, A. (2017, April 12). Charlie Miller on why self-driving cars are so hard to secure from hackers | WIRED. Retrieved from https://www.wired.com/2017/04/ubers-former-top-hacker-securing-autonomous-cars-really-hard-problem/ </a:t>
            </a:r>
          </a:p>
          <a:p>
            <a:r>
              <a:rPr lang="en-US" sz="1600" err="1"/>
              <a:t>Igbenoba</a:t>
            </a:r>
            <a:r>
              <a:rPr lang="en-US" sz="1600"/>
              <a:t>, A. (2016, November 10). Autonomous vehicles and the Internet of Things | Information Counts. Retrieved from https://informationcounts.com/autonomous-vehicles-and-the-internet-of-things/ </a:t>
            </a:r>
          </a:p>
          <a:p>
            <a:r>
              <a:rPr lang="en-US" sz="1600"/>
              <a:t>Leibert, F. (2017, June 14). The most revolutionary thing about self-driving cars isn’t what you think | World Economic Forum. Retrieved from https://www.weforum.org/agenda/2017/06/the-most-revolutionary-thing-about-self-driving-cars-isn-t-what-you-think/ </a:t>
            </a:r>
          </a:p>
        </p:txBody>
      </p:sp>
    </p:spTree>
    <p:extLst>
      <p:ext uri="{BB962C8B-B14F-4D97-AF65-F5344CB8AC3E}">
        <p14:creationId xmlns:p14="http://schemas.microsoft.com/office/powerpoint/2010/main" val="2789688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23125-28F1-4B0A-9C9A-448AFF285A82}"/>
              </a:ext>
            </a:extLst>
          </p:cNvPr>
          <p:cNvSpPr txBox="1"/>
          <p:nvPr/>
        </p:nvSpPr>
        <p:spPr>
          <a:xfrm>
            <a:off x="215660" y="276225"/>
            <a:ext cx="8915400" cy="5601533"/>
          </a:xfrm>
          <a:prstGeom prst="rect">
            <a:avLst/>
          </a:prstGeom>
          <a:noFill/>
        </p:spPr>
        <p:txBody>
          <a:bodyPr wrap="square" rtlCol="0" anchor="t">
            <a:spAutoFit/>
          </a:bodyPr>
          <a:lstStyle/>
          <a:p>
            <a:pPr algn="ctr"/>
            <a:r>
              <a:rPr lang="en-US" sz="2000">
                <a:latin typeface="Century Gothic"/>
              </a:rPr>
              <a:t>Abstraction</a:t>
            </a:r>
            <a:endParaRPr lang="en-US">
              <a:latin typeface="Century Gothic"/>
            </a:endParaRPr>
          </a:p>
          <a:p>
            <a:endParaRPr lang="en-US">
              <a:latin typeface="Century Schoolbook"/>
            </a:endParaRPr>
          </a:p>
          <a:p>
            <a:endParaRPr lang="en-US">
              <a:latin typeface="Century Schoolbook"/>
            </a:endParaRPr>
          </a:p>
          <a:p>
            <a:r>
              <a:rPr lang="en-US">
                <a:latin typeface="Century Schoolbook"/>
              </a:rPr>
              <a:t> </a:t>
            </a:r>
            <a:r>
              <a:rPr lang="en-US" sz="2000">
                <a:latin typeface="Century Schoolbook"/>
              </a:rPr>
              <a:t>p=The car is done.</a:t>
            </a:r>
          </a:p>
          <a:p>
            <a:r>
              <a:rPr lang="en-US" sz="2000">
                <a:latin typeface="Century Schoolbook"/>
              </a:rPr>
              <a:t> q=The software works.</a:t>
            </a:r>
          </a:p>
          <a:p>
            <a:r>
              <a:rPr lang="en-US" sz="2000">
                <a:latin typeface="Century Schoolbook"/>
              </a:rPr>
              <a:t> r=This project is about cars.</a:t>
            </a:r>
          </a:p>
          <a:p>
            <a:endParaRPr lang="en-US" sz="2000">
              <a:latin typeface="Century Schoolbook"/>
            </a:endParaRPr>
          </a:p>
          <a:p>
            <a:r>
              <a:rPr lang="en-US" sz="2000">
                <a:latin typeface="Century Schoolbook"/>
              </a:rPr>
              <a:t>“The car is done if and only if the software works.”</a:t>
            </a:r>
          </a:p>
          <a:p>
            <a:endParaRPr lang="en-US" sz="2000">
              <a:latin typeface="Calibri"/>
            </a:endParaRPr>
          </a:p>
          <a:p>
            <a:r>
              <a:rPr lang="en-US" sz="2000">
                <a:latin typeface="Calibri"/>
              </a:rPr>
              <a:t> p</a:t>
            </a:r>
            <a:r>
              <a:rPr lang="en-US" sz="2000" b="1">
                <a:latin typeface="Calibri"/>
              </a:rPr>
              <a:t>&lt;--&gt;</a:t>
            </a:r>
            <a:r>
              <a:rPr lang="en-US" sz="2000">
                <a:latin typeface="Calibri"/>
              </a:rPr>
              <a:t>q</a:t>
            </a:r>
          </a:p>
          <a:p>
            <a:endParaRPr lang="en-US">
              <a:latin typeface="Calibri"/>
            </a:endParaRPr>
          </a:p>
          <a:p>
            <a:endParaRPr lang="en-US">
              <a:latin typeface="Calibri"/>
            </a:endParaRPr>
          </a:p>
          <a:p>
            <a:endParaRPr lang="en-US">
              <a:latin typeface="Calibri"/>
            </a:endParaRPr>
          </a:p>
          <a:p>
            <a:endParaRPr lang="en-US">
              <a:latin typeface="Calibri"/>
            </a:endParaRPr>
          </a:p>
          <a:p>
            <a:endParaRPr lang="en-US">
              <a:latin typeface="Calibri"/>
            </a:endParaRPr>
          </a:p>
          <a:p>
            <a:endParaRPr lang="en-US">
              <a:latin typeface="Calibri"/>
            </a:endParaRPr>
          </a:p>
          <a:p>
            <a:endParaRPr lang="en-US">
              <a:latin typeface="Calibri"/>
            </a:endParaRPr>
          </a:p>
          <a:p>
            <a:endParaRPr lang="en-US">
              <a:latin typeface="Calibri"/>
            </a:endParaRPr>
          </a:p>
          <a:p>
            <a:endParaRPr lang="en-US">
              <a:latin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4229520150"/>
              </p:ext>
            </p:extLst>
          </p:nvPr>
        </p:nvGraphicFramePr>
        <p:xfrm>
          <a:off x="304800" y="3448050"/>
          <a:ext cx="6096000" cy="1854200"/>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560689449"/>
                    </a:ext>
                  </a:extLst>
                </a:gridCol>
                <a:gridCol w="1219200">
                  <a:extLst>
                    <a:ext uri="{9D8B030D-6E8A-4147-A177-3AD203B41FA5}">
                      <a16:colId xmlns:a16="http://schemas.microsoft.com/office/drawing/2014/main" val="1129096556"/>
                    </a:ext>
                  </a:extLst>
                </a:gridCol>
                <a:gridCol w="1219200">
                  <a:extLst>
                    <a:ext uri="{9D8B030D-6E8A-4147-A177-3AD203B41FA5}">
                      <a16:colId xmlns:a16="http://schemas.microsoft.com/office/drawing/2014/main" val="4030001394"/>
                    </a:ext>
                  </a:extLst>
                </a:gridCol>
                <a:gridCol w="1219200">
                  <a:extLst>
                    <a:ext uri="{9D8B030D-6E8A-4147-A177-3AD203B41FA5}">
                      <a16:colId xmlns:a16="http://schemas.microsoft.com/office/drawing/2014/main" val="775880956"/>
                    </a:ext>
                  </a:extLst>
                </a:gridCol>
                <a:gridCol w="1219200">
                  <a:extLst>
                    <a:ext uri="{9D8B030D-6E8A-4147-A177-3AD203B41FA5}">
                      <a16:colId xmlns:a16="http://schemas.microsoft.com/office/drawing/2014/main" val="1981253678"/>
                    </a:ext>
                  </a:extLst>
                </a:gridCol>
              </a:tblGrid>
              <a:tr h="370840">
                <a:tc>
                  <a:txBody>
                    <a:bodyPr/>
                    <a:lstStyle/>
                    <a:p>
                      <a:pPr algn="ctr"/>
                      <a:r>
                        <a:rPr lang="en-US">
                          <a:latin typeface="Century Schoolbook"/>
                        </a:rPr>
                        <a:t>p</a:t>
                      </a:r>
                    </a:p>
                  </a:txBody>
                  <a:tcPr/>
                </a:tc>
                <a:tc>
                  <a:txBody>
                    <a:bodyPr/>
                    <a:lstStyle/>
                    <a:p>
                      <a:pPr algn="ctr"/>
                      <a:r>
                        <a:rPr lang="en-US">
                          <a:latin typeface="Century Schoolbook"/>
                        </a:rPr>
                        <a:t>q</a:t>
                      </a:r>
                    </a:p>
                  </a:txBody>
                  <a:tcPr/>
                </a:tc>
                <a:tc>
                  <a:txBody>
                    <a:bodyPr/>
                    <a:lstStyle/>
                    <a:p>
                      <a:pPr algn="ctr"/>
                      <a:r>
                        <a:rPr lang="en-US">
                          <a:latin typeface="Century Schoolbook"/>
                        </a:rPr>
                        <a:t>p</a:t>
                      </a:r>
                    </a:p>
                  </a:txBody>
                  <a:tcPr/>
                </a:tc>
                <a:tc>
                  <a:txBody>
                    <a:bodyPr/>
                    <a:lstStyle/>
                    <a:p>
                      <a:pPr algn="ctr"/>
                      <a:r>
                        <a:rPr lang="en-US">
                          <a:latin typeface="Century Schoolbook"/>
                          <a:sym typeface="Wingdings" panose="05000000000000000000" pitchFamily="2" charset="2"/>
                        </a:rPr>
                        <a:t> </a:t>
                      </a:r>
                      <a:endParaRPr lang="en-US">
                        <a:latin typeface="Century Schoolbook"/>
                      </a:endParaRPr>
                    </a:p>
                  </a:txBody>
                  <a:tcPr/>
                </a:tc>
                <a:tc>
                  <a:txBody>
                    <a:bodyPr/>
                    <a:lstStyle/>
                    <a:p>
                      <a:pPr algn="ctr"/>
                      <a:r>
                        <a:rPr lang="en-US">
                          <a:latin typeface="Century Schoolbook"/>
                        </a:rPr>
                        <a:t>q</a:t>
                      </a:r>
                    </a:p>
                  </a:txBody>
                  <a:tcPr/>
                </a:tc>
                <a:extLst>
                  <a:ext uri="{0D108BD9-81ED-4DB2-BD59-A6C34878D82A}">
                    <a16:rowId xmlns:a16="http://schemas.microsoft.com/office/drawing/2014/main" val="4209699882"/>
                  </a:ext>
                </a:extLst>
              </a:tr>
              <a:tr h="370840">
                <a:tc>
                  <a:txBody>
                    <a:bodyPr/>
                    <a:lstStyle/>
                    <a:p>
                      <a:pPr algn="ctr"/>
                      <a:r>
                        <a:rPr lang="en-US">
                          <a:latin typeface="Century Schoolbook"/>
                        </a:rPr>
                        <a:t>T</a:t>
                      </a:r>
                    </a:p>
                  </a:txBody>
                  <a:tcPr/>
                </a:tc>
                <a:tc>
                  <a:txBody>
                    <a:bodyPr/>
                    <a:lstStyle/>
                    <a:p>
                      <a:pPr algn="ctr"/>
                      <a:r>
                        <a:rPr lang="en-US">
                          <a:latin typeface="Century Schoolbook"/>
                        </a:rPr>
                        <a:t>T</a:t>
                      </a:r>
                    </a:p>
                  </a:txBody>
                  <a:tcPr/>
                </a:tc>
                <a:tc>
                  <a:txBody>
                    <a:bodyPr/>
                    <a:lstStyle/>
                    <a:p>
                      <a:pPr algn="ctr"/>
                      <a:r>
                        <a:rPr lang="en-US">
                          <a:latin typeface="Century Schoolbook"/>
                        </a:rPr>
                        <a:t>T</a:t>
                      </a:r>
                    </a:p>
                  </a:txBody>
                  <a:tcPr/>
                </a:tc>
                <a:tc>
                  <a:txBody>
                    <a:bodyPr/>
                    <a:lstStyle/>
                    <a:p>
                      <a:pPr algn="ctr"/>
                      <a:r>
                        <a:rPr lang="en-US">
                          <a:latin typeface="Century Schoolbook"/>
                        </a:rPr>
                        <a:t>T</a:t>
                      </a:r>
                    </a:p>
                  </a:txBody>
                  <a:tcPr/>
                </a:tc>
                <a:tc>
                  <a:txBody>
                    <a:bodyPr/>
                    <a:lstStyle/>
                    <a:p>
                      <a:pPr algn="ctr"/>
                      <a:r>
                        <a:rPr lang="en-US">
                          <a:latin typeface="Century Schoolbook"/>
                        </a:rPr>
                        <a:t>T</a:t>
                      </a:r>
                    </a:p>
                  </a:txBody>
                  <a:tcPr/>
                </a:tc>
                <a:extLst>
                  <a:ext uri="{0D108BD9-81ED-4DB2-BD59-A6C34878D82A}">
                    <a16:rowId xmlns:a16="http://schemas.microsoft.com/office/drawing/2014/main" val="2078298842"/>
                  </a:ext>
                </a:extLst>
              </a:tr>
              <a:tr h="370840">
                <a:tc>
                  <a:txBody>
                    <a:bodyPr/>
                    <a:lstStyle/>
                    <a:p>
                      <a:pPr algn="ctr"/>
                      <a:r>
                        <a:rPr lang="en-US">
                          <a:latin typeface="Century Schoolbook"/>
                        </a:rPr>
                        <a:t>T</a:t>
                      </a:r>
                    </a:p>
                  </a:txBody>
                  <a:tcPr/>
                </a:tc>
                <a:tc>
                  <a:txBody>
                    <a:bodyPr/>
                    <a:lstStyle/>
                    <a:p>
                      <a:pPr algn="ctr"/>
                      <a:r>
                        <a:rPr lang="en-US">
                          <a:latin typeface="Century Schoolbook"/>
                        </a:rPr>
                        <a:t>F</a:t>
                      </a:r>
                    </a:p>
                  </a:txBody>
                  <a:tcPr/>
                </a:tc>
                <a:tc>
                  <a:txBody>
                    <a:bodyPr/>
                    <a:lstStyle/>
                    <a:p>
                      <a:pPr algn="ctr"/>
                      <a:r>
                        <a:rPr lang="en-US">
                          <a:latin typeface="Century Schoolbook"/>
                        </a:rPr>
                        <a:t>T</a:t>
                      </a:r>
                    </a:p>
                  </a:txBody>
                  <a:tcPr/>
                </a:tc>
                <a:tc>
                  <a:txBody>
                    <a:bodyPr/>
                    <a:lstStyle/>
                    <a:p>
                      <a:pPr algn="ctr"/>
                      <a:r>
                        <a:rPr lang="en-US">
                          <a:latin typeface="Century Schoolbook"/>
                        </a:rPr>
                        <a:t>F</a:t>
                      </a:r>
                    </a:p>
                  </a:txBody>
                  <a:tcPr/>
                </a:tc>
                <a:tc>
                  <a:txBody>
                    <a:bodyPr/>
                    <a:lstStyle/>
                    <a:p>
                      <a:pPr algn="ctr"/>
                      <a:r>
                        <a:rPr lang="en-US">
                          <a:latin typeface="Century Schoolbook"/>
                        </a:rPr>
                        <a:t>F</a:t>
                      </a:r>
                    </a:p>
                  </a:txBody>
                  <a:tcPr/>
                </a:tc>
                <a:extLst>
                  <a:ext uri="{0D108BD9-81ED-4DB2-BD59-A6C34878D82A}">
                    <a16:rowId xmlns:a16="http://schemas.microsoft.com/office/drawing/2014/main" val="3668003092"/>
                  </a:ext>
                </a:extLst>
              </a:tr>
              <a:tr h="370840">
                <a:tc>
                  <a:txBody>
                    <a:bodyPr/>
                    <a:lstStyle/>
                    <a:p>
                      <a:pPr algn="ctr"/>
                      <a:r>
                        <a:rPr lang="en-US">
                          <a:latin typeface="Century Schoolbook"/>
                        </a:rPr>
                        <a:t>F</a:t>
                      </a:r>
                    </a:p>
                  </a:txBody>
                  <a:tcPr/>
                </a:tc>
                <a:tc>
                  <a:txBody>
                    <a:bodyPr/>
                    <a:lstStyle/>
                    <a:p>
                      <a:pPr algn="ctr"/>
                      <a:r>
                        <a:rPr lang="en-US">
                          <a:latin typeface="Century Schoolbook"/>
                        </a:rPr>
                        <a:t>T</a:t>
                      </a:r>
                    </a:p>
                  </a:txBody>
                  <a:tcPr/>
                </a:tc>
                <a:tc>
                  <a:txBody>
                    <a:bodyPr/>
                    <a:lstStyle/>
                    <a:p>
                      <a:pPr algn="ctr"/>
                      <a:r>
                        <a:rPr lang="en-US">
                          <a:latin typeface="Century Schoolbook"/>
                        </a:rPr>
                        <a:t>F</a:t>
                      </a:r>
                    </a:p>
                  </a:txBody>
                  <a:tcPr/>
                </a:tc>
                <a:tc>
                  <a:txBody>
                    <a:bodyPr/>
                    <a:lstStyle/>
                    <a:p>
                      <a:pPr algn="ctr"/>
                      <a:r>
                        <a:rPr lang="en-US">
                          <a:latin typeface="Century Schoolbook"/>
                        </a:rPr>
                        <a:t>F</a:t>
                      </a:r>
                    </a:p>
                  </a:txBody>
                  <a:tcPr/>
                </a:tc>
                <a:tc>
                  <a:txBody>
                    <a:bodyPr/>
                    <a:lstStyle/>
                    <a:p>
                      <a:pPr algn="ctr"/>
                      <a:r>
                        <a:rPr lang="en-US">
                          <a:latin typeface="Century Schoolbook"/>
                        </a:rPr>
                        <a:t>T</a:t>
                      </a:r>
                    </a:p>
                  </a:txBody>
                  <a:tcPr/>
                </a:tc>
                <a:extLst>
                  <a:ext uri="{0D108BD9-81ED-4DB2-BD59-A6C34878D82A}">
                    <a16:rowId xmlns:a16="http://schemas.microsoft.com/office/drawing/2014/main" val="3235856392"/>
                  </a:ext>
                </a:extLst>
              </a:tr>
              <a:tr h="370840">
                <a:tc>
                  <a:txBody>
                    <a:bodyPr/>
                    <a:lstStyle/>
                    <a:p>
                      <a:pPr algn="ctr"/>
                      <a:r>
                        <a:rPr lang="en-US">
                          <a:latin typeface="Century Schoolbook"/>
                        </a:rPr>
                        <a:t>F</a:t>
                      </a:r>
                    </a:p>
                  </a:txBody>
                  <a:tcPr/>
                </a:tc>
                <a:tc>
                  <a:txBody>
                    <a:bodyPr/>
                    <a:lstStyle/>
                    <a:p>
                      <a:pPr algn="ctr"/>
                      <a:r>
                        <a:rPr lang="en-US">
                          <a:latin typeface="Century Schoolbook"/>
                        </a:rPr>
                        <a:t>F</a:t>
                      </a:r>
                    </a:p>
                  </a:txBody>
                  <a:tcPr/>
                </a:tc>
                <a:tc>
                  <a:txBody>
                    <a:bodyPr/>
                    <a:lstStyle/>
                    <a:p>
                      <a:pPr algn="ctr"/>
                      <a:r>
                        <a:rPr lang="en-US">
                          <a:latin typeface="Century Schoolbook"/>
                        </a:rPr>
                        <a:t>F</a:t>
                      </a:r>
                    </a:p>
                  </a:txBody>
                  <a:tcPr/>
                </a:tc>
                <a:tc>
                  <a:txBody>
                    <a:bodyPr/>
                    <a:lstStyle/>
                    <a:p>
                      <a:pPr algn="ctr"/>
                      <a:r>
                        <a:rPr lang="en-US">
                          <a:latin typeface="Century Schoolbook"/>
                        </a:rPr>
                        <a:t>T</a:t>
                      </a:r>
                    </a:p>
                  </a:txBody>
                  <a:tcPr/>
                </a:tc>
                <a:tc>
                  <a:txBody>
                    <a:bodyPr/>
                    <a:lstStyle/>
                    <a:p>
                      <a:pPr algn="ctr"/>
                      <a:r>
                        <a:rPr lang="en-US">
                          <a:latin typeface="Century Schoolbook"/>
                        </a:rPr>
                        <a:t>F</a:t>
                      </a:r>
                    </a:p>
                  </a:txBody>
                  <a:tcPr/>
                </a:tc>
                <a:extLst>
                  <a:ext uri="{0D108BD9-81ED-4DB2-BD59-A6C34878D82A}">
                    <a16:rowId xmlns:a16="http://schemas.microsoft.com/office/drawing/2014/main" val="2109441570"/>
                  </a:ext>
                </a:extLst>
              </a:tr>
            </a:tbl>
          </a:graphicData>
        </a:graphic>
      </p:graphicFrame>
    </p:spTree>
    <p:extLst>
      <p:ext uri="{BB962C8B-B14F-4D97-AF65-F5344CB8AC3E}">
        <p14:creationId xmlns:p14="http://schemas.microsoft.com/office/powerpoint/2010/main" val="288788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EDB3D1-5EC8-4D00-BEB0-90E4D1397CDB}"/>
              </a:ext>
            </a:extLst>
          </p:cNvPr>
          <p:cNvSpPr txBox="1"/>
          <p:nvPr/>
        </p:nvSpPr>
        <p:spPr>
          <a:xfrm>
            <a:off x="381000" y="295275"/>
            <a:ext cx="8117498" cy="532453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entury Schoolbook"/>
              </a:rPr>
              <a:t>r→(</a:t>
            </a:r>
            <a:r>
              <a:rPr lang="en-US" sz="2000" err="1">
                <a:latin typeface="Century Schoolbook"/>
              </a:rPr>
              <a:t>p^q</a:t>
            </a:r>
            <a:r>
              <a:rPr lang="en-US" sz="2000">
                <a:latin typeface="Century Schoolbook"/>
              </a:rPr>
              <a:t>) = car if car done and software</a:t>
            </a:r>
          </a:p>
          <a:p>
            <a:pPr algn="ctr"/>
            <a:endParaRPr lang="en-US" sz="2000">
              <a:latin typeface="Century Schoolbook"/>
            </a:endParaRPr>
          </a:p>
          <a:p>
            <a:r>
              <a:rPr lang="en-US" sz="2000">
                <a:latin typeface="Century Schoolbook"/>
              </a:rPr>
              <a:t>  r→(</a:t>
            </a:r>
            <a:r>
              <a:rPr lang="en-US" sz="2000" err="1">
                <a:latin typeface="Century Schoolbook"/>
              </a:rPr>
              <a:t>pvq</a:t>
            </a:r>
            <a:r>
              <a:rPr lang="en-US" sz="2000">
                <a:latin typeface="Century Schoolbook"/>
              </a:rPr>
              <a:t>) = car if car done or software</a:t>
            </a:r>
          </a:p>
          <a:p>
            <a:endParaRPr lang="en-US" sz="2000">
              <a:latin typeface="Century Schoolbook"/>
            </a:endParaRPr>
          </a:p>
          <a:p>
            <a:r>
              <a:rPr lang="en-US" sz="2000">
                <a:latin typeface="Century Schoolbook"/>
              </a:rPr>
              <a:t>¬r→(</a:t>
            </a:r>
            <a:r>
              <a:rPr lang="en-US" sz="2000" err="1">
                <a:latin typeface="Century Schoolbook"/>
              </a:rPr>
              <a:t>p^q</a:t>
            </a:r>
            <a:r>
              <a:rPr lang="en-US" sz="2000">
                <a:latin typeface="Century Schoolbook"/>
              </a:rPr>
              <a:t>) = not car if car done and software </a:t>
            </a:r>
          </a:p>
          <a:p>
            <a:endParaRPr lang="en-US" sz="2000">
              <a:latin typeface="Century Schoolbook"/>
            </a:endParaRPr>
          </a:p>
          <a:p>
            <a:r>
              <a:rPr lang="en-US" sz="2000">
                <a:latin typeface="Century Schoolbook"/>
              </a:rPr>
              <a:t> r→ ¬(</a:t>
            </a:r>
            <a:r>
              <a:rPr lang="en-US" sz="2000" err="1">
                <a:latin typeface="Century Schoolbook"/>
              </a:rPr>
              <a:t>p^q</a:t>
            </a:r>
            <a:r>
              <a:rPr lang="en-US" sz="2000">
                <a:latin typeface="Century Schoolbook"/>
              </a:rPr>
              <a:t>) =  about cars if not car and software</a:t>
            </a:r>
          </a:p>
          <a:p>
            <a:endParaRPr lang="en-US" sz="2000">
              <a:latin typeface="Century Schoolbook"/>
            </a:endParaRPr>
          </a:p>
          <a:p>
            <a:r>
              <a:rPr lang="en-US" sz="2000">
                <a:latin typeface="Century Schoolbook"/>
              </a:rPr>
              <a:t> r→(¬</a:t>
            </a:r>
            <a:r>
              <a:rPr lang="en-US" sz="2000" err="1">
                <a:latin typeface="Century Schoolbook"/>
              </a:rPr>
              <a:t>pv¬q</a:t>
            </a:r>
            <a:r>
              <a:rPr lang="en-US" sz="2000">
                <a:latin typeface="Century Schoolbook"/>
              </a:rPr>
              <a:t>) = car if not car or not software</a:t>
            </a:r>
          </a:p>
          <a:p>
            <a:endParaRPr lang="en-US" sz="2000">
              <a:latin typeface="Century Schoolbook"/>
            </a:endParaRPr>
          </a:p>
          <a:p>
            <a:r>
              <a:rPr lang="en-US" sz="2000">
                <a:latin typeface="Century Schoolbook"/>
              </a:rPr>
              <a:t>Tesla not done and not software</a:t>
            </a:r>
          </a:p>
          <a:p>
            <a:endParaRPr lang="en-US" sz="2000">
              <a:latin typeface="Century Schoolbook"/>
            </a:endParaRPr>
          </a:p>
          <a:p>
            <a:r>
              <a:rPr lang="en-US" sz="2000">
                <a:latin typeface="Century Schoolbook"/>
              </a:rPr>
              <a:t>r→(¬</a:t>
            </a:r>
            <a:r>
              <a:rPr lang="en-US" sz="2000" err="1">
                <a:latin typeface="Century Schoolbook"/>
              </a:rPr>
              <a:t>pv¬q</a:t>
            </a:r>
            <a:r>
              <a:rPr lang="en-US" sz="2000">
                <a:latin typeface="Century Schoolbook"/>
              </a:rPr>
              <a:t>)   r→ ¬(</a:t>
            </a:r>
            <a:r>
              <a:rPr lang="en-US" sz="2000" err="1">
                <a:latin typeface="Century Schoolbook"/>
              </a:rPr>
              <a:t>p^q</a:t>
            </a:r>
            <a:r>
              <a:rPr lang="en-US" sz="2000">
                <a:latin typeface="Century Schoolbook"/>
              </a:rPr>
              <a:t>)   </a:t>
            </a:r>
            <a:r>
              <a:rPr lang="en-US" sz="2000" err="1">
                <a:latin typeface="Century Schoolbook"/>
              </a:rPr>
              <a:t>DeMorgan's</a:t>
            </a:r>
            <a:r>
              <a:rPr lang="en-US" sz="2000">
                <a:latin typeface="Century Schoolbook"/>
              </a:rPr>
              <a:t> Law</a:t>
            </a:r>
            <a:endParaRPr lang="en-US"/>
          </a:p>
          <a:p>
            <a:endParaRPr lang="en-US" sz="2000">
              <a:latin typeface="Century Schoolbook"/>
            </a:endParaRPr>
          </a:p>
          <a:p>
            <a:r>
              <a:rPr lang="en-US" sz="2000">
                <a:latin typeface="Century Schoolbook"/>
              </a:rPr>
              <a:t>Project on car and not car</a:t>
            </a:r>
          </a:p>
          <a:p>
            <a:endParaRPr lang="en-US" sz="2000">
              <a:latin typeface="Century Schoolbook"/>
            </a:endParaRPr>
          </a:p>
          <a:p>
            <a:r>
              <a:rPr lang="en-US" sz="2000">
                <a:latin typeface="Century Schoolbook"/>
              </a:rPr>
              <a:t>r^¬r</a:t>
            </a:r>
          </a:p>
        </p:txBody>
      </p:sp>
    </p:spTree>
    <p:extLst>
      <p:ext uri="{BB962C8B-B14F-4D97-AF65-F5344CB8AC3E}">
        <p14:creationId xmlns:p14="http://schemas.microsoft.com/office/powerpoint/2010/main" val="3863974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6200"/>
            <a:ext cx="7772400" cy="369332"/>
          </a:xfrm>
          <a:prstGeom prst="rect">
            <a:avLst/>
          </a:prstGeom>
          <a:noFill/>
        </p:spPr>
        <p:txBody>
          <a:bodyPr wrap="square" rtlCol="0" anchor="t">
            <a:spAutoFit/>
          </a:bodyPr>
          <a:lstStyle/>
          <a:p>
            <a:r>
              <a:rPr lang="en-US">
                <a:latin typeface="Century Schoolbook"/>
              </a:rPr>
              <a:t>Software structure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3810000"/>
          </a:xfrm>
          <a:prstGeom prst="rect">
            <a:avLst/>
          </a:prstGeom>
        </p:spPr>
      </p:pic>
      <p:sp>
        <p:nvSpPr>
          <p:cNvPr id="4" name="TextBox 3">
            <a:extLst>
              <a:ext uri="{FF2B5EF4-FFF2-40B4-BE49-F238E27FC236}">
                <a16:creationId xmlns:a16="http://schemas.microsoft.com/office/drawing/2014/main" id="{6CF3C80F-90CB-4368-915E-BAB74FC0EE34}"/>
              </a:ext>
            </a:extLst>
          </p:cNvPr>
          <p:cNvSpPr txBox="1"/>
          <p:nvPr/>
        </p:nvSpPr>
        <p:spPr>
          <a:xfrm>
            <a:off x="152400" y="4648200"/>
            <a:ext cx="8991600" cy="1908215"/>
          </a:xfrm>
          <a:prstGeom prst="rect">
            <a:avLst/>
          </a:prstGeom>
          <a:noFill/>
        </p:spPr>
        <p:txBody>
          <a:bodyPr wrap="square" rtlCol="0" anchor="t">
            <a:spAutoFit/>
          </a:bodyPr>
          <a:lstStyle/>
          <a:p>
            <a:r>
              <a:rPr lang="en-US" sz="2000">
                <a:latin typeface="Century Schoolbook"/>
              </a:rPr>
              <a:t>- Network interface.</a:t>
            </a:r>
          </a:p>
          <a:p>
            <a:r>
              <a:rPr lang="en-US" sz="2000">
                <a:latin typeface="Century Schoolbook"/>
              </a:rPr>
              <a:t>- Communication network with server.</a:t>
            </a:r>
          </a:p>
          <a:p>
            <a:r>
              <a:rPr lang="en-US" sz="2000">
                <a:latin typeface="Century Schoolbook"/>
              </a:rPr>
              <a:t>- Monitors vehicles and surroundings</a:t>
            </a:r>
          </a:p>
          <a:p>
            <a:r>
              <a:rPr lang="en-US" sz="2000">
                <a:latin typeface="Century Schoolbook"/>
              </a:rPr>
              <a:t>- Use project specific functions</a:t>
            </a:r>
          </a:p>
          <a:p>
            <a:r>
              <a:rPr lang="en-US" sz="2000">
                <a:latin typeface="Century Schoolbook"/>
              </a:rPr>
              <a:t>- Manual override interrupts</a:t>
            </a:r>
          </a:p>
          <a:p>
            <a:endParaRPr lang="en-US">
              <a:latin typeface="Century Schoolbook"/>
            </a:endParaRPr>
          </a:p>
        </p:txBody>
      </p:sp>
    </p:spTree>
    <p:extLst>
      <p:ext uri="{BB962C8B-B14F-4D97-AF65-F5344CB8AC3E}">
        <p14:creationId xmlns:p14="http://schemas.microsoft.com/office/powerpoint/2010/main" val="2470060177"/>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042494-B5ED-4075-AEC3-610E8C5C2F5C}"/>
              </a:ext>
            </a:extLst>
          </p:cNvPr>
          <p:cNvSpPr txBox="1"/>
          <p:nvPr/>
        </p:nvSpPr>
        <p:spPr>
          <a:xfrm>
            <a:off x="2943225" y="47625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entury Schoolbook"/>
              </a:rPr>
              <a:t>Abstraction</a:t>
            </a:r>
          </a:p>
        </p:txBody>
      </p:sp>
      <p:sp>
        <p:nvSpPr>
          <p:cNvPr id="3" name="TextBox 2">
            <a:extLst>
              <a:ext uri="{FF2B5EF4-FFF2-40B4-BE49-F238E27FC236}">
                <a16:creationId xmlns:a16="http://schemas.microsoft.com/office/drawing/2014/main" id="{79BD809E-988A-43DA-9C68-BDD26C4860DE}"/>
              </a:ext>
            </a:extLst>
          </p:cNvPr>
          <p:cNvSpPr txBox="1"/>
          <p:nvPr/>
        </p:nvSpPr>
        <p:spPr>
          <a:xfrm>
            <a:off x="476250" y="1323975"/>
            <a:ext cx="6916227"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entury Schoolbook"/>
              </a:rPr>
              <a:t>Not available to general public</a:t>
            </a:r>
          </a:p>
          <a:p>
            <a:r>
              <a:rPr lang="en-US" sz="2000">
                <a:latin typeface="Century Schoolbook"/>
              </a:rPr>
              <a:t>-expensive</a:t>
            </a:r>
          </a:p>
          <a:p>
            <a:r>
              <a:rPr lang="en-US" sz="2000">
                <a:latin typeface="Century Schoolbook"/>
              </a:rPr>
              <a:t>-just not being sold</a:t>
            </a:r>
          </a:p>
        </p:txBody>
      </p:sp>
      <p:sp>
        <p:nvSpPr>
          <p:cNvPr id="4" name="TextBox 3">
            <a:extLst>
              <a:ext uri="{FF2B5EF4-FFF2-40B4-BE49-F238E27FC236}">
                <a16:creationId xmlns:a16="http://schemas.microsoft.com/office/drawing/2014/main" id="{CACB9D24-5E68-495E-8B81-89B9353D5F4B}"/>
              </a:ext>
            </a:extLst>
          </p:cNvPr>
          <p:cNvSpPr txBox="1"/>
          <p:nvPr/>
        </p:nvSpPr>
        <p:spPr>
          <a:xfrm>
            <a:off x="476250" y="2600325"/>
            <a:ext cx="4900679"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entury Schoolbook"/>
              </a:rPr>
              <a:t>Genius inventor George Hotz</a:t>
            </a:r>
          </a:p>
        </p:txBody>
      </p:sp>
      <p:sp>
        <p:nvSpPr>
          <p:cNvPr id="5" name="TextBox 4">
            <a:extLst>
              <a:ext uri="{FF2B5EF4-FFF2-40B4-BE49-F238E27FC236}">
                <a16:creationId xmlns:a16="http://schemas.microsoft.com/office/drawing/2014/main" id="{CF845A15-B129-42A3-A144-75FE66DBA838}"/>
              </a:ext>
            </a:extLst>
          </p:cNvPr>
          <p:cNvSpPr txBox="1"/>
          <p:nvPr/>
        </p:nvSpPr>
        <p:spPr>
          <a:xfrm>
            <a:off x="476250" y="3209925"/>
            <a:ext cx="658094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entury Schoolbook"/>
              </a:rPr>
              <a:t>Built one in two months</a:t>
            </a:r>
          </a:p>
          <a:p>
            <a:r>
              <a:rPr lang="en-US" sz="2000">
                <a:latin typeface="Century Schoolbook"/>
              </a:rPr>
              <a:t>-made it cheap</a:t>
            </a:r>
          </a:p>
          <a:p>
            <a:r>
              <a:rPr lang="en-US" sz="2000">
                <a:latin typeface="Century Schoolbook"/>
              </a:rPr>
              <a:t>-software available open source</a:t>
            </a:r>
          </a:p>
        </p:txBody>
      </p:sp>
      <p:pic>
        <p:nvPicPr>
          <p:cNvPr id="6" name="Picture 6">
            <a:extLst>
              <a:ext uri="{FF2B5EF4-FFF2-40B4-BE49-F238E27FC236}">
                <a16:creationId xmlns:a16="http://schemas.microsoft.com/office/drawing/2014/main" id="{62D9BD39-70CE-4D3F-9B59-0E262DE240D3}"/>
              </a:ext>
            </a:extLst>
          </p:cNvPr>
          <p:cNvPicPr>
            <a:picLocks noChangeAspect="1"/>
          </p:cNvPicPr>
          <p:nvPr/>
        </p:nvPicPr>
        <p:blipFill>
          <a:blip r:embed="rId2"/>
          <a:stretch>
            <a:fillRect/>
          </a:stretch>
        </p:blipFill>
        <p:spPr>
          <a:xfrm>
            <a:off x="5600700" y="3094990"/>
            <a:ext cx="2743200" cy="2150076"/>
          </a:xfrm>
          <a:prstGeom prst="rect">
            <a:avLst/>
          </a:prstGeom>
        </p:spPr>
      </p:pic>
      <p:sp>
        <p:nvSpPr>
          <p:cNvPr id="8" name="TextBox 7">
            <a:extLst>
              <a:ext uri="{FF2B5EF4-FFF2-40B4-BE49-F238E27FC236}">
                <a16:creationId xmlns:a16="http://schemas.microsoft.com/office/drawing/2014/main" id="{21C30A9A-C5B1-4BCB-A374-F75E8DE28055}"/>
              </a:ext>
            </a:extLst>
          </p:cNvPr>
          <p:cNvSpPr txBox="1"/>
          <p:nvPr/>
        </p:nvSpPr>
        <p:spPr>
          <a:xfrm>
            <a:off x="476250" y="4705350"/>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https://github.com/commaai/openpilot</a:t>
            </a:r>
          </a:p>
        </p:txBody>
      </p:sp>
    </p:spTree>
    <p:extLst>
      <p:ext uri="{BB962C8B-B14F-4D97-AF65-F5344CB8AC3E}">
        <p14:creationId xmlns:p14="http://schemas.microsoft.com/office/powerpoint/2010/main" val="180893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8702D-9AF3-4E5D-9D80-F86BF8FB8A11}"/>
              </a:ext>
            </a:extLst>
          </p:cNvPr>
          <p:cNvSpPr txBox="1"/>
          <p:nvPr/>
        </p:nvSpPr>
        <p:spPr>
          <a:xfrm>
            <a:off x="2800350" y="619125"/>
            <a:ext cx="3334682"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Who Invented Cars?</a:t>
            </a:r>
          </a:p>
        </p:txBody>
      </p:sp>
      <p:sp>
        <p:nvSpPr>
          <p:cNvPr id="3" name="TextBox 2">
            <a:extLst>
              <a:ext uri="{FF2B5EF4-FFF2-40B4-BE49-F238E27FC236}">
                <a16:creationId xmlns:a16="http://schemas.microsoft.com/office/drawing/2014/main" id="{6630B995-D807-4FF4-AF4F-436740E61886}"/>
              </a:ext>
            </a:extLst>
          </p:cNvPr>
          <p:cNvSpPr txBox="1"/>
          <p:nvPr/>
        </p:nvSpPr>
        <p:spPr>
          <a:xfrm>
            <a:off x="666750" y="1619250"/>
            <a:ext cx="3958137"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a:p>
            <a:endParaRPr lang="en-US"/>
          </a:p>
          <a:p>
            <a:endParaRPr lang="en-US"/>
          </a:p>
          <a:p>
            <a:endParaRPr lang="en-US"/>
          </a:p>
          <a:p>
            <a:endParaRPr lang="en-US"/>
          </a:p>
          <a:p>
            <a:endParaRPr lang="en-US"/>
          </a:p>
        </p:txBody>
      </p:sp>
      <p:sp>
        <p:nvSpPr>
          <p:cNvPr id="4" name="TextBox 3">
            <a:extLst>
              <a:ext uri="{FF2B5EF4-FFF2-40B4-BE49-F238E27FC236}">
                <a16:creationId xmlns:a16="http://schemas.microsoft.com/office/drawing/2014/main" id="{8DC955B9-3BEB-4480-8147-FFA4073F3142}"/>
              </a:ext>
            </a:extLst>
          </p:cNvPr>
          <p:cNvSpPr txBox="1"/>
          <p:nvPr/>
        </p:nvSpPr>
        <p:spPr>
          <a:xfrm>
            <a:off x="666750" y="1200150"/>
            <a:ext cx="4572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Troubling interface</a:t>
            </a:r>
          </a:p>
        </p:txBody>
      </p:sp>
      <p:sp>
        <p:nvSpPr>
          <p:cNvPr id="5" name="TextBox 4">
            <a:extLst>
              <a:ext uri="{FF2B5EF4-FFF2-40B4-BE49-F238E27FC236}">
                <a16:creationId xmlns:a16="http://schemas.microsoft.com/office/drawing/2014/main" id="{2A7AD0BF-FCAA-4FE4-B1D0-FD3EA63DF11C}"/>
              </a:ext>
            </a:extLst>
          </p:cNvPr>
          <p:cNvSpPr txBox="1"/>
          <p:nvPr/>
        </p:nvSpPr>
        <p:spPr>
          <a:xfrm>
            <a:off x="666750" y="1800225"/>
            <a:ext cx="4572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rPr>
              <a:t>Components difficult to use</a:t>
            </a:r>
            <a:endParaRPr lang="en-US"/>
          </a:p>
        </p:txBody>
      </p:sp>
      <p:sp>
        <p:nvSpPr>
          <p:cNvPr id="6" name="TextBox 5">
            <a:extLst>
              <a:ext uri="{FF2B5EF4-FFF2-40B4-BE49-F238E27FC236}">
                <a16:creationId xmlns:a16="http://schemas.microsoft.com/office/drawing/2014/main" id="{F1DD6B23-A238-460C-8ACB-0E6A4B4D99BC}"/>
              </a:ext>
            </a:extLst>
          </p:cNvPr>
          <p:cNvSpPr txBox="1"/>
          <p:nvPr/>
        </p:nvSpPr>
        <p:spPr>
          <a:xfrm>
            <a:off x="666750" y="2445948"/>
            <a:ext cx="4572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rPr>
              <a:t>Apple-made car interface</a:t>
            </a:r>
            <a:endParaRPr lang="en-US"/>
          </a:p>
        </p:txBody>
      </p:sp>
      <p:sp>
        <p:nvSpPr>
          <p:cNvPr id="7" name="TextBox 6">
            <a:extLst>
              <a:ext uri="{FF2B5EF4-FFF2-40B4-BE49-F238E27FC236}">
                <a16:creationId xmlns:a16="http://schemas.microsoft.com/office/drawing/2014/main" id="{ED4D1F4E-FA19-4D4C-851D-346D49DBA7EF}"/>
              </a:ext>
            </a:extLst>
          </p:cNvPr>
          <p:cNvSpPr txBox="1"/>
          <p:nvPr/>
        </p:nvSpPr>
        <p:spPr>
          <a:xfrm>
            <a:off x="666750" y="3076575"/>
            <a:ext cx="4572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rPr>
              <a:t>Windshield wipers easy to use</a:t>
            </a:r>
            <a:endParaRPr lang="en-US"/>
          </a:p>
        </p:txBody>
      </p:sp>
      <p:sp>
        <p:nvSpPr>
          <p:cNvPr id="8" name="TextBox 7">
            <a:extLst>
              <a:ext uri="{FF2B5EF4-FFF2-40B4-BE49-F238E27FC236}">
                <a16:creationId xmlns:a16="http://schemas.microsoft.com/office/drawing/2014/main" id="{7FCEC9FE-C15F-4382-9A8A-C0B308B3B03F}"/>
              </a:ext>
            </a:extLst>
          </p:cNvPr>
          <p:cNvSpPr txBox="1"/>
          <p:nvPr/>
        </p:nvSpPr>
        <p:spPr>
          <a:xfrm>
            <a:off x="4586377" y="6534509"/>
            <a:ext cx="457200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a:endParaRPr>
          </a:p>
          <a:p>
            <a:r>
              <a:rPr lang="en-US">
                <a:latin typeface="Calibri"/>
              </a:rPr>
              <a:t>Automation would be welcomed</a:t>
            </a:r>
            <a:endParaRPr lang="en-US"/>
          </a:p>
          <a:p>
            <a:endParaRPr lang="en-US">
              <a:latin typeface="Calibri"/>
            </a:endParaRPr>
          </a:p>
        </p:txBody>
      </p:sp>
      <p:sp>
        <p:nvSpPr>
          <p:cNvPr id="9" name="TextBox 8">
            <a:extLst>
              <a:ext uri="{FF2B5EF4-FFF2-40B4-BE49-F238E27FC236}">
                <a16:creationId xmlns:a16="http://schemas.microsoft.com/office/drawing/2014/main" id="{49828B66-A48B-4B8D-80EB-153CCDF36A75}"/>
              </a:ext>
            </a:extLst>
          </p:cNvPr>
          <p:cNvSpPr txBox="1"/>
          <p:nvPr/>
        </p:nvSpPr>
        <p:spPr>
          <a:xfrm>
            <a:off x="666750" y="3819525"/>
            <a:ext cx="4572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2"/>
              </a:rPr>
              <a:t>https://comma.ai/</a:t>
            </a:r>
          </a:p>
        </p:txBody>
      </p:sp>
      <p:sp>
        <p:nvSpPr>
          <p:cNvPr id="10" name="TextBox 9">
            <a:extLst>
              <a:ext uri="{FF2B5EF4-FFF2-40B4-BE49-F238E27FC236}">
                <a16:creationId xmlns:a16="http://schemas.microsoft.com/office/drawing/2014/main" id="{95BE2991-7782-42DC-B4EA-F28CDF2190F8}"/>
              </a:ext>
            </a:extLst>
          </p:cNvPr>
          <p:cNvSpPr txBox="1"/>
          <p:nvPr/>
        </p:nvSpPr>
        <p:spPr>
          <a:xfrm>
            <a:off x="666750" y="4610100"/>
            <a:ext cx="311035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Uses driving applications</a:t>
            </a:r>
          </a:p>
        </p:txBody>
      </p:sp>
    </p:spTree>
    <p:extLst>
      <p:ext uri="{BB962C8B-B14F-4D97-AF65-F5344CB8AC3E}">
        <p14:creationId xmlns:p14="http://schemas.microsoft.com/office/powerpoint/2010/main" val="204809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robot car scene">
            <a:hlinkClick r:id="" action="ppaction://media"/>
            <a:extLst>
              <a:ext uri="{FF2B5EF4-FFF2-40B4-BE49-F238E27FC236}">
                <a16:creationId xmlns:a16="http://schemas.microsoft.com/office/drawing/2014/main" id="{9364CBB3-53D1-4630-9C66-D016F7B52D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993" y="1701255"/>
            <a:ext cx="9144000" cy="5143500"/>
          </a:xfrm>
          <a:prstGeom prst="rect">
            <a:avLst/>
          </a:prstGeom>
        </p:spPr>
      </p:pic>
      <p:sp>
        <p:nvSpPr>
          <p:cNvPr id="3" name="TextBox 2"/>
          <p:cNvSpPr txBox="1"/>
          <p:nvPr/>
        </p:nvSpPr>
        <p:spPr>
          <a:xfrm>
            <a:off x="161925" y="47625"/>
            <a:ext cx="8610600" cy="1477328"/>
          </a:xfrm>
          <a:prstGeom prst="rect">
            <a:avLst/>
          </a:prstGeom>
          <a:noFill/>
        </p:spPr>
        <p:txBody>
          <a:bodyPr wrap="square" rtlCol="0" anchor="t">
            <a:spAutoFit/>
          </a:bodyPr>
          <a:lstStyle/>
          <a:p>
            <a:r>
              <a:rPr lang="en-US">
                <a:latin typeface="Century Schoolbook"/>
              </a:rPr>
              <a:t>Ethical questions emerge</a:t>
            </a:r>
            <a:endParaRPr lang="en-US"/>
          </a:p>
          <a:p>
            <a:r>
              <a:rPr lang="en-US">
                <a:latin typeface="Century Schoolbook"/>
              </a:rPr>
              <a:t>tradition/culture, safety, affordability, privacy</a:t>
            </a:r>
            <a:endParaRPr lang="en-US"/>
          </a:p>
          <a:p>
            <a:r>
              <a:rPr lang="en-US">
                <a:latin typeface="Century Schoolbook"/>
              </a:rPr>
              <a:t>What are levels of automation? </a:t>
            </a:r>
          </a:p>
          <a:p>
            <a:r>
              <a:rPr lang="en-US">
                <a:latin typeface="Century Schoolbook"/>
              </a:rPr>
              <a:t>Level 4 is fully autonomous</a:t>
            </a:r>
            <a:br>
              <a:rPr lang="en-US">
                <a:latin typeface="+mn-ea"/>
                <a:cs typeface="+mn-ea"/>
              </a:rPr>
            </a:br>
            <a:r>
              <a:rPr lang="en-US">
                <a:latin typeface="Century Schoolbook"/>
              </a:rPr>
              <a:t>Level 2 is Tesla and </a:t>
            </a:r>
            <a:r>
              <a:rPr lang="en-US" err="1">
                <a:latin typeface="Century Schoolbook"/>
              </a:rPr>
              <a:t>OpenPilot</a:t>
            </a:r>
            <a:endParaRPr lang="en-US" err="1"/>
          </a:p>
        </p:txBody>
      </p:sp>
    </p:spTree>
    <p:extLst>
      <p:ext uri="{BB962C8B-B14F-4D97-AF65-F5344CB8AC3E}">
        <p14:creationId xmlns:p14="http://schemas.microsoft.com/office/powerpoint/2010/main" val="8968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F8AC2B-7696-44E6-8655-B2412B151210}"/>
              </a:ext>
            </a:extLst>
          </p:cNvPr>
          <p:cNvSpPr txBox="1"/>
          <p:nvPr/>
        </p:nvSpPr>
        <p:spPr>
          <a:xfrm>
            <a:off x="514350" y="990600"/>
            <a:ext cx="8013700" cy="50783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latin typeface="Calibri"/>
              <a:ea typeface="Segoe UI"/>
              <a:cs typeface="Segoe UI"/>
            </a:endParaRPr>
          </a:p>
          <a:p>
            <a:r>
              <a:rPr lang="en-US">
                <a:latin typeface="Calibri"/>
                <a:ea typeface="Segoe UI"/>
                <a:cs typeface="Segoe UI"/>
              </a:rPr>
              <a:t>8 Ways Self-Driving Cars Will Drastically Improve Our Lives.(2016, December 14).  Retrieved from Business Insider: http://www.businessinsider.com/how-driverless-cars-will-change-lives-2016-12/#thousands-of-lives-will-be-saved-each-year-1 ​</a:t>
            </a:r>
          </a:p>
          <a:p>
            <a:endParaRPr lang="en-US">
              <a:latin typeface="Calibri"/>
              <a:cs typeface="Segoe UI"/>
            </a:endParaRPr>
          </a:p>
          <a:p>
            <a:r>
              <a:rPr lang="en-US">
                <a:latin typeface="Calibri"/>
                <a:cs typeface="Segoe UI"/>
              </a:rPr>
              <a:t>Business Insider Data Representation. Online Image. (2017, September 10). </a:t>
            </a:r>
          </a:p>
          <a:p>
            <a:r>
              <a:rPr lang="en-US">
                <a:latin typeface="Calibri"/>
                <a:cs typeface="Segoe UI"/>
              </a:rPr>
              <a:t>Retrieved from </a:t>
            </a:r>
            <a:r>
              <a:rPr lang="en-US" u="sng">
                <a:latin typeface="Calibri"/>
                <a:cs typeface="Segoe UI"/>
              </a:rPr>
              <a:t>http://www.businessinsider.com/research.</a:t>
            </a:r>
            <a:r>
              <a:rPr lang="en-US" i="1">
                <a:latin typeface="Calibri"/>
                <a:cs typeface="Segoe UI"/>
              </a:rPr>
              <a:t> Self-Driving Car Shipment Forecast</a:t>
            </a:r>
            <a:endParaRPr lang="en-US"/>
          </a:p>
          <a:p>
            <a:endParaRPr lang="en-US" i="1">
              <a:latin typeface="Calibri"/>
              <a:cs typeface="Segoe UI"/>
            </a:endParaRPr>
          </a:p>
          <a:p>
            <a:r>
              <a:rPr lang="en-US">
                <a:latin typeface="Calibri"/>
                <a:cs typeface="Segoe UI"/>
              </a:rPr>
              <a:t>Giaimo, F. (2017, September 10). Design Criteria to Architect Continuous Experimentation for Self-Driving Cars. Retrieved from </a:t>
            </a:r>
            <a:r>
              <a:rPr lang="en-US">
                <a:latin typeface="Calibri"/>
                <a:cs typeface="Segoe UI"/>
                <a:hlinkClick r:id="rId2"/>
              </a:rPr>
              <a:t>https://arxiv.org/pdf/1705.05170.pdf</a:t>
            </a:r>
            <a:r>
              <a:rPr lang="en-US">
                <a:latin typeface="Calibri"/>
                <a:cs typeface="Segoe UI"/>
              </a:rPr>
              <a:t> </a:t>
            </a:r>
            <a:endParaRPr lang="en-US"/>
          </a:p>
          <a:p>
            <a:endParaRPr lang="en-US">
              <a:latin typeface="Calibri"/>
              <a:cs typeface="Segoe UI"/>
            </a:endParaRPr>
          </a:p>
          <a:p>
            <a:r>
              <a:rPr lang="en-US">
                <a:latin typeface="Calibri"/>
                <a:cs typeface="Segoe UI"/>
              </a:rPr>
              <a:t>The Economist Online Image. (2017, September 10). Under the Bonnet How a Driverless Car Works. Retrieved from https://www.economist.com/blogs/economist-explains/2013/04/economist-explains-how-self-driving-car-works-driverless </a:t>
            </a:r>
            <a:endParaRPr lang="en-US"/>
          </a:p>
        </p:txBody>
      </p:sp>
      <p:sp>
        <p:nvSpPr>
          <p:cNvPr id="5" name="TextBox 4">
            <a:extLst>
              <a:ext uri="{FF2B5EF4-FFF2-40B4-BE49-F238E27FC236}">
                <a16:creationId xmlns:a16="http://schemas.microsoft.com/office/drawing/2014/main" id="{3FCBCBFE-A6C5-4D11-B256-AE424E2CAF67}"/>
              </a:ext>
            </a:extLst>
          </p:cNvPr>
          <p:cNvSpPr txBox="1"/>
          <p:nvPr/>
        </p:nvSpPr>
        <p:spPr>
          <a:xfrm>
            <a:off x="2772765" y="104775"/>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latin typeface="Times New Roman"/>
                <a:cs typeface="Times New Roman"/>
              </a:rPr>
              <a:t>Bibliography</a:t>
            </a:r>
          </a:p>
        </p:txBody>
      </p:sp>
    </p:spTree>
    <p:extLst>
      <p:ext uri="{BB962C8B-B14F-4D97-AF65-F5344CB8AC3E}">
        <p14:creationId xmlns:p14="http://schemas.microsoft.com/office/powerpoint/2010/main" val="2369647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CCFBF0-7830-4E27-B969-6849A75C2B9C}"/>
              </a:ext>
            </a:extLst>
          </p:cNvPr>
          <p:cNvSpPr txBox="1"/>
          <p:nvPr/>
        </p:nvSpPr>
        <p:spPr>
          <a:xfrm>
            <a:off x="3211248" y="25717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Impact on Society</a:t>
            </a:r>
          </a:p>
        </p:txBody>
      </p:sp>
      <p:sp>
        <p:nvSpPr>
          <p:cNvPr id="3" name="TextBox 2">
            <a:extLst>
              <a:ext uri="{FF2B5EF4-FFF2-40B4-BE49-F238E27FC236}">
                <a16:creationId xmlns:a16="http://schemas.microsoft.com/office/drawing/2014/main" id="{1AD92122-F85F-45E9-BF18-73DF9D5DC65A}"/>
              </a:ext>
            </a:extLst>
          </p:cNvPr>
          <p:cNvSpPr txBox="1"/>
          <p:nvPr/>
        </p:nvSpPr>
        <p:spPr>
          <a:xfrm>
            <a:off x="745588" y="1448972"/>
            <a:ext cx="7821637" cy="341632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t>Potential safety issues</a:t>
            </a:r>
          </a:p>
          <a:p>
            <a:pPr marL="285750" indent="-285750">
              <a:lnSpc>
                <a:spcPct val="200000"/>
              </a:lnSpc>
              <a:buFont typeface="Arial" panose="020B0604020202020204" pitchFamily="34" charset="0"/>
              <a:buChar char="•"/>
            </a:pPr>
            <a:r>
              <a:rPr lang="en-US"/>
              <a:t>4-5 million jobs lost</a:t>
            </a:r>
          </a:p>
          <a:p>
            <a:pPr marL="285750" indent="-285750">
              <a:lnSpc>
                <a:spcPct val="200000"/>
              </a:lnSpc>
              <a:buFont typeface="Arial" panose="020B0604020202020204" pitchFamily="34" charset="0"/>
              <a:buChar char="•"/>
            </a:pPr>
            <a:r>
              <a:rPr lang="en-US"/>
              <a:t>Thousands of lives saved every year</a:t>
            </a:r>
          </a:p>
          <a:p>
            <a:pPr marL="285750" indent="-285750">
              <a:lnSpc>
                <a:spcPct val="200000"/>
              </a:lnSpc>
              <a:buFont typeface="Arial" panose="020B0604020202020204" pitchFamily="34" charset="0"/>
              <a:buChar char="•"/>
            </a:pPr>
            <a:r>
              <a:rPr lang="en-US"/>
              <a:t>Less congestion on roads</a:t>
            </a:r>
          </a:p>
          <a:p>
            <a:pPr marL="285750" indent="-285750">
              <a:lnSpc>
                <a:spcPct val="200000"/>
              </a:lnSpc>
              <a:buFont typeface="Arial" panose="020B0604020202020204" pitchFamily="34" charset="0"/>
              <a:buChar char="•"/>
            </a:pPr>
            <a:r>
              <a:rPr lang="en-US"/>
              <a:t>Increase in productivity</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48869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D600FC-62B5-417B-9B3A-25572708F91D}"/>
              </a:ext>
            </a:extLst>
          </p:cNvPr>
          <p:cNvSpPr txBox="1"/>
          <p:nvPr/>
        </p:nvSpPr>
        <p:spPr>
          <a:xfrm>
            <a:off x="828675" y="1019175"/>
            <a:ext cx="7521486" cy="433965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entury Schoolbook"/>
              </a:rPr>
              <a:t>Abstract</a:t>
            </a:r>
          </a:p>
          <a:p>
            <a:endParaRPr lang="en-US" sz="2000">
              <a:latin typeface="Century Schoolbook"/>
            </a:endParaRPr>
          </a:p>
          <a:p>
            <a:r>
              <a:rPr lang="en-US" sz="2000">
                <a:latin typeface="Century Schoolbook"/>
              </a:rPr>
              <a:t>The interconnectivity between constantly updating software and integration of software creates a development environment full of algorithms and abstract data. As time goes on, the software and data used in self-driving cars produce those algorithms as well. The advancement of transportation is related to technology's rate of growth. Defining the testing, updating, and implementing of the software is how autonomous cars are advanced. The use of autonomous vehicles could lower fatal accidents and increase productivity, but with that, could also take jobs away from the people.</a:t>
            </a:r>
            <a:endParaRPr sz="2000">
              <a:latin typeface="Century Schoolbook"/>
            </a:endParaRPr>
          </a:p>
          <a:p>
            <a:pPr algn="ctr"/>
            <a:endParaRPr lang="en-US"/>
          </a:p>
        </p:txBody>
      </p:sp>
    </p:spTree>
    <p:extLst>
      <p:ext uri="{BB962C8B-B14F-4D97-AF65-F5344CB8AC3E}">
        <p14:creationId xmlns:p14="http://schemas.microsoft.com/office/powerpoint/2010/main" val="4153733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5A944D-E446-461E-B776-7FA754495395}"/>
              </a:ext>
            </a:extLst>
          </p:cNvPr>
          <p:cNvSpPr txBox="1"/>
          <p:nvPr/>
        </p:nvSpPr>
        <p:spPr>
          <a:xfrm>
            <a:off x="428625" y="1038225"/>
            <a:ext cx="8456867" cy="452431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Ashley, J. (2017, January 1). The driverless car revolution isn’t just about technology – it’s about society too. Retrieved from The Guardian: https://www.theguardian.com/commentisfree/2017/jan/01/driverless-cars-boon-bane-coming-down-fast-lane </a:t>
            </a:r>
          </a:p>
          <a:p>
            <a:r>
              <a:rPr lang="en-US" sz="1600"/>
              <a:t>Giarratana, C. (2016, October 3). Automation Replacing Human Workers. Retrieved from Safety Resource Center: https://www.trafficsafetystore.com/blog/self-driving-cars-economic-impact/ </a:t>
            </a:r>
          </a:p>
          <a:p>
            <a:r>
              <a:rPr lang="en-US" sz="1600"/>
              <a:t>Marshall, A. (2017, June 3). Robocars Could Add $7 Trillion to the Global Economy. Retrieved from Wired: https://www.wired.com/2017/06/impact-of-autonomous-vehicles/ </a:t>
            </a:r>
          </a:p>
          <a:p>
            <a:r>
              <a:rPr lang="en-US" sz="1600"/>
              <a:t>Newcomb, D. (2016, October 13). Obama Weighs In On Societal And Economic Impact Of Self-Driving Cars. Retrieved from Forbes: https://www.forbes.com/sites/dougnewcomb/2016/10/13/obama-weighs-in-on-societal-and-economic-impact-of-self-driving-cars/#2547e5ce68d8 </a:t>
            </a:r>
          </a:p>
          <a:p>
            <a:r>
              <a:rPr lang="en-US" sz="1600"/>
              <a:t>Thompson, K. (2016, December 14). 8 ways self-driving cars will drastically improve our lives. Retrieved from Business Insider: http://www.businessinsider.com/how-driverless-cars-will-change-lives-2016-12/#thousands-of-lives-will-be-saved-each-year-1 </a:t>
            </a:r>
          </a:p>
        </p:txBody>
      </p:sp>
      <p:sp>
        <p:nvSpPr>
          <p:cNvPr id="5" name="TextBox 4">
            <a:extLst>
              <a:ext uri="{FF2B5EF4-FFF2-40B4-BE49-F238E27FC236}">
                <a16:creationId xmlns:a16="http://schemas.microsoft.com/office/drawing/2014/main" id="{F4A0F3E1-A329-41EB-8399-14BF036FE45E}"/>
              </a:ext>
            </a:extLst>
          </p:cNvPr>
          <p:cNvSpPr txBox="1"/>
          <p:nvPr/>
        </p:nvSpPr>
        <p:spPr>
          <a:xfrm>
            <a:off x="1562100" y="38100"/>
            <a:ext cx="5410200" cy="646331"/>
          </a:xfrm>
          <a:prstGeom prst="rect">
            <a:avLst/>
          </a:prstGeom>
          <a:noFill/>
        </p:spPr>
        <p:txBody>
          <a:bodyPr wrap="square" rtlCol="0">
            <a:spAutoFit/>
          </a:bodyPr>
          <a:lstStyle/>
          <a:p>
            <a:pPr algn="ctr"/>
            <a:r>
              <a:rPr lang="en-US" sz="3600">
                <a:latin typeface="Times New Roman" panose="02020603050405020304" pitchFamily="18" charset="0"/>
                <a:cs typeface="Times New Roman" panose="02020603050405020304" pitchFamily="18" charset="0"/>
              </a:rPr>
              <a:t>Bibliography</a:t>
            </a:r>
          </a:p>
        </p:txBody>
      </p:sp>
    </p:spTree>
    <p:extLst>
      <p:ext uri="{BB962C8B-B14F-4D97-AF65-F5344CB8AC3E}">
        <p14:creationId xmlns:p14="http://schemas.microsoft.com/office/powerpoint/2010/main" val="335348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38522-21ED-4B0E-AA2C-FE9A133A04F0}"/>
              </a:ext>
            </a:extLst>
          </p:cNvPr>
          <p:cNvSpPr>
            <a:spLocks noGrp="1"/>
          </p:cNvSpPr>
          <p:nvPr>
            <p:ph type="title"/>
          </p:nvPr>
        </p:nvSpPr>
        <p:spPr>
          <a:xfrm>
            <a:off x="647700" y="112174"/>
            <a:ext cx="7772400" cy="1609344"/>
          </a:xfrm>
        </p:spPr>
        <p:txBody>
          <a:bodyPr/>
          <a:lstStyle/>
          <a:p>
            <a:pPr algn="ctr"/>
            <a:r>
              <a:rPr lang="en-US">
                <a:solidFill>
                  <a:schemeClr val="tx1"/>
                </a:solidFill>
              </a:rPr>
              <a:t>The advancement of creativity </a:t>
            </a:r>
          </a:p>
        </p:txBody>
      </p:sp>
      <p:sp>
        <p:nvSpPr>
          <p:cNvPr id="3" name="Content Placeholder 2">
            <a:extLst>
              <a:ext uri="{FF2B5EF4-FFF2-40B4-BE49-F238E27FC236}">
                <a16:creationId xmlns:a16="http://schemas.microsoft.com/office/drawing/2014/main" id="{859689EC-58E1-46F8-9345-0F2AAFF96BAD}"/>
              </a:ext>
            </a:extLst>
          </p:cNvPr>
          <p:cNvSpPr>
            <a:spLocks noGrp="1"/>
          </p:cNvSpPr>
          <p:nvPr>
            <p:ph idx="1"/>
          </p:nvPr>
        </p:nvSpPr>
        <p:spPr>
          <a:xfrm>
            <a:off x="619125" y="1722438"/>
            <a:ext cx="7938856" cy="4051300"/>
          </a:xfrm>
        </p:spPr>
        <p:txBody>
          <a:bodyPr vert="horz" lIns="91440" tIns="45720" rIns="91440" bIns="45720" rtlCol="0" anchor="t">
            <a:normAutofit/>
          </a:bodyPr>
          <a:lstStyle/>
          <a:p>
            <a:r>
              <a:rPr lang="en-US" sz="2000"/>
              <a:t>Transportation has an great impact on society</a:t>
            </a:r>
          </a:p>
          <a:p>
            <a:pPr>
              <a:buClr>
                <a:srgbClr val="9E3611"/>
              </a:buClr>
            </a:pPr>
            <a:r>
              <a:rPr lang="en-US" sz="2000"/>
              <a:t>We have come a long way from horses and buggies</a:t>
            </a:r>
          </a:p>
          <a:p>
            <a:pPr>
              <a:buClr>
                <a:srgbClr val="9E3611"/>
              </a:buClr>
            </a:pPr>
            <a:r>
              <a:rPr lang="en-US" sz="2000"/>
              <a:t>The automobile has made an huge advancement</a:t>
            </a:r>
          </a:p>
          <a:p>
            <a:pPr>
              <a:buClr>
                <a:srgbClr val="9E3611"/>
              </a:buClr>
            </a:pPr>
            <a:r>
              <a:rPr lang="en-US" sz="2000"/>
              <a:t>Model-T Ford was the first invented car </a:t>
            </a:r>
          </a:p>
          <a:p>
            <a:pPr>
              <a:buClr>
                <a:srgbClr val="9E3611"/>
              </a:buClr>
            </a:pPr>
            <a:r>
              <a:rPr lang="en-US" sz="2000"/>
              <a:t>Nowadays, cars can drive their-selves</a:t>
            </a:r>
          </a:p>
          <a:p>
            <a:pPr marL="0" indent="0">
              <a:buClr>
                <a:srgbClr val="9E3611"/>
              </a:buClr>
              <a:buNone/>
            </a:pPr>
            <a:endParaRPr lang="en-US" sz="2400"/>
          </a:p>
        </p:txBody>
      </p:sp>
      <p:pic>
        <p:nvPicPr>
          <p:cNvPr id="4" name="Picture 4">
            <a:extLst>
              <a:ext uri="{FF2B5EF4-FFF2-40B4-BE49-F238E27FC236}">
                <a16:creationId xmlns:a16="http://schemas.microsoft.com/office/drawing/2014/main" id="{0C27AFE1-BA4F-407D-ABA0-E7A118F33AC3}"/>
              </a:ext>
            </a:extLst>
          </p:cNvPr>
          <p:cNvPicPr>
            <a:picLocks noChangeAspect="1"/>
          </p:cNvPicPr>
          <p:nvPr/>
        </p:nvPicPr>
        <p:blipFill>
          <a:blip r:embed="rId2"/>
          <a:stretch>
            <a:fillRect/>
          </a:stretch>
        </p:blipFill>
        <p:spPr>
          <a:xfrm>
            <a:off x="4324695" y="3264611"/>
            <a:ext cx="5033618" cy="3761664"/>
          </a:xfrm>
          <a:prstGeom prst="ellipse">
            <a:avLst/>
          </a:prstGeom>
          <a:ln>
            <a:noFill/>
          </a:ln>
          <a:effectLst>
            <a:softEdge rad="112500"/>
          </a:effectLst>
        </p:spPr>
      </p:pic>
    </p:spTree>
    <p:extLst>
      <p:ext uri="{BB962C8B-B14F-4D97-AF65-F5344CB8AC3E}">
        <p14:creationId xmlns:p14="http://schemas.microsoft.com/office/powerpoint/2010/main" val="1785644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4D138-F43D-436C-8AF3-E74A87D12C4A}"/>
              </a:ext>
            </a:extLst>
          </p:cNvPr>
          <p:cNvSpPr>
            <a:spLocks noGrp="1"/>
          </p:cNvSpPr>
          <p:nvPr>
            <p:ph type="title"/>
          </p:nvPr>
        </p:nvSpPr>
        <p:spPr>
          <a:xfrm>
            <a:off x="666750" y="230038"/>
            <a:ext cx="7772400" cy="1609344"/>
          </a:xfrm>
        </p:spPr>
        <p:txBody>
          <a:bodyPr/>
          <a:lstStyle/>
          <a:p>
            <a:pPr algn="ctr"/>
            <a:r>
              <a:rPr lang="en-US">
                <a:solidFill>
                  <a:schemeClr val="tx1"/>
                </a:solidFill>
              </a:rPr>
              <a:t> number of accidents</a:t>
            </a:r>
          </a:p>
        </p:txBody>
      </p:sp>
      <p:pic>
        <p:nvPicPr>
          <p:cNvPr id="3" name="Picture 3">
            <a:extLst>
              <a:ext uri="{FF2B5EF4-FFF2-40B4-BE49-F238E27FC236}">
                <a16:creationId xmlns:a16="http://schemas.microsoft.com/office/drawing/2014/main" id="{7BFAB5AC-FE18-4DCD-B5D5-2D1FDF59EF27}"/>
              </a:ext>
            </a:extLst>
          </p:cNvPr>
          <p:cNvPicPr>
            <a:picLocks noChangeAspect="1"/>
          </p:cNvPicPr>
          <p:nvPr/>
        </p:nvPicPr>
        <p:blipFill>
          <a:blip r:embed="rId2"/>
          <a:stretch>
            <a:fillRect/>
          </a:stretch>
        </p:blipFill>
        <p:spPr>
          <a:xfrm>
            <a:off x="43132" y="1685925"/>
            <a:ext cx="9090025" cy="5024961"/>
          </a:xfrm>
          <a:prstGeom prst="rect">
            <a:avLst/>
          </a:prstGeom>
        </p:spPr>
      </p:pic>
    </p:spTree>
    <p:extLst>
      <p:ext uri="{BB962C8B-B14F-4D97-AF65-F5344CB8AC3E}">
        <p14:creationId xmlns:p14="http://schemas.microsoft.com/office/powerpoint/2010/main" val="312341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859484-EDD0-4AB3-9E65-BBDCB915150A}"/>
              </a:ext>
            </a:extLst>
          </p:cNvPr>
          <p:cNvSpPr txBox="1">
            <a:spLocks/>
          </p:cNvSpPr>
          <p:nvPr/>
        </p:nvSpPr>
        <p:spPr>
          <a:xfrm>
            <a:off x="1006415" y="129396"/>
            <a:ext cx="7543800" cy="16093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6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solidFill>
                  <a:schemeClr val="tx1"/>
                </a:solidFill>
              </a:rPr>
              <a:t>accidents statistics </a:t>
            </a:r>
          </a:p>
        </p:txBody>
      </p:sp>
      <p:sp>
        <p:nvSpPr>
          <p:cNvPr id="6" name="Content Placeholder 6">
            <a:extLst>
              <a:ext uri="{FF2B5EF4-FFF2-40B4-BE49-F238E27FC236}">
                <a16:creationId xmlns:a16="http://schemas.microsoft.com/office/drawing/2014/main" id="{7C517E3F-6A17-443C-8134-56C17425F845}"/>
              </a:ext>
            </a:extLst>
          </p:cNvPr>
          <p:cNvSpPr txBox="1">
            <a:spLocks/>
          </p:cNvSpPr>
          <p:nvPr/>
        </p:nvSpPr>
        <p:spPr>
          <a:xfrm>
            <a:off x="172528" y="2127849"/>
            <a:ext cx="6011086" cy="405130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000"/>
              <a:t>Deaths by automobile accident: 40,000</a:t>
            </a:r>
          </a:p>
          <a:p>
            <a:pPr>
              <a:buClr>
                <a:srgbClr val="9E3611"/>
              </a:buClr>
            </a:pPr>
            <a:r>
              <a:rPr lang="en-US" sz="2000"/>
              <a:t>Injuries by automobile: 1,900,000</a:t>
            </a:r>
          </a:p>
          <a:p>
            <a:pPr>
              <a:buClr>
                <a:srgbClr val="9E3611"/>
              </a:buClr>
            </a:pPr>
            <a:r>
              <a:rPr lang="en-US" sz="2000"/>
              <a:t>Total casualties: 2,000,000</a:t>
            </a:r>
          </a:p>
        </p:txBody>
      </p:sp>
      <p:pic>
        <p:nvPicPr>
          <p:cNvPr id="8" name="Picture 5">
            <a:extLst>
              <a:ext uri="{FF2B5EF4-FFF2-40B4-BE49-F238E27FC236}">
                <a16:creationId xmlns:a16="http://schemas.microsoft.com/office/drawing/2014/main" id="{8D9DDFCB-7193-4F28-9D5F-23DE7A6C7F1D}"/>
              </a:ext>
            </a:extLst>
          </p:cNvPr>
          <p:cNvPicPr>
            <a:picLocks noChangeAspect="1"/>
          </p:cNvPicPr>
          <p:nvPr/>
        </p:nvPicPr>
        <p:blipFill>
          <a:blip r:embed="rId2"/>
          <a:stretch>
            <a:fillRect/>
          </a:stretch>
        </p:blipFill>
        <p:spPr>
          <a:xfrm>
            <a:off x="3450077" y="3514725"/>
            <a:ext cx="5255773" cy="2949519"/>
          </a:xfrm>
          <a:prstGeom prst="rect">
            <a:avLst/>
          </a:prstGeom>
          <a:ln>
            <a:noFill/>
          </a:ln>
          <a:effectLst>
            <a:softEdge rad="112500"/>
          </a:effectLst>
        </p:spPr>
      </p:pic>
    </p:spTree>
    <p:extLst>
      <p:ext uri="{BB962C8B-B14F-4D97-AF65-F5344CB8AC3E}">
        <p14:creationId xmlns:p14="http://schemas.microsoft.com/office/powerpoint/2010/main" val="3806513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C684F5-0DE1-4442-8C17-49DCD1EDADDE}"/>
              </a:ext>
            </a:extLst>
          </p:cNvPr>
          <p:cNvSpPr>
            <a:spLocks noGrp="1"/>
          </p:cNvSpPr>
          <p:nvPr>
            <p:ph type="title"/>
          </p:nvPr>
        </p:nvSpPr>
        <p:spPr>
          <a:xfrm>
            <a:off x="805132" y="488830"/>
            <a:ext cx="7543800" cy="1609344"/>
          </a:xfrm>
        </p:spPr>
        <p:txBody>
          <a:bodyPr>
            <a:normAutofit/>
          </a:bodyPr>
          <a:lstStyle/>
          <a:p>
            <a:pPr algn="ctr"/>
            <a:r>
              <a:rPr lang="en-US"/>
              <a:t>safer because.... </a:t>
            </a:r>
          </a:p>
        </p:txBody>
      </p:sp>
      <p:sp>
        <p:nvSpPr>
          <p:cNvPr id="6" name="Content Placeholder 2">
            <a:extLst>
              <a:ext uri="{FF2B5EF4-FFF2-40B4-BE49-F238E27FC236}">
                <a16:creationId xmlns:a16="http://schemas.microsoft.com/office/drawing/2014/main" id="{71D6E646-0E63-4E3C-BC95-1701FC45252E}"/>
              </a:ext>
            </a:extLst>
          </p:cNvPr>
          <p:cNvSpPr txBox="1">
            <a:spLocks/>
          </p:cNvSpPr>
          <p:nvPr/>
        </p:nvSpPr>
        <p:spPr>
          <a:xfrm>
            <a:off x="805132" y="2127849"/>
            <a:ext cx="3569589" cy="40507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000"/>
              <a:t>Not a car for every person</a:t>
            </a:r>
          </a:p>
          <a:p>
            <a:pPr>
              <a:buClr>
                <a:srgbClr val="9E3611"/>
              </a:buClr>
            </a:pPr>
            <a:r>
              <a:rPr lang="en-US" sz="2000"/>
              <a:t>A car for every location</a:t>
            </a:r>
          </a:p>
          <a:p>
            <a:pPr>
              <a:buClr>
                <a:srgbClr val="9E3611"/>
              </a:buClr>
            </a:pPr>
            <a:r>
              <a:rPr lang="en-US" sz="2000"/>
              <a:t>More parking spots</a:t>
            </a:r>
          </a:p>
          <a:p>
            <a:pPr>
              <a:buClr>
                <a:srgbClr val="9E3611"/>
              </a:buClr>
            </a:pPr>
            <a:r>
              <a:rPr lang="en-US" sz="2000"/>
              <a:t>No more traffic jams </a:t>
            </a:r>
          </a:p>
          <a:p>
            <a:pPr>
              <a:buClr>
                <a:srgbClr val="9E3611"/>
              </a:buClr>
            </a:pPr>
            <a:endParaRPr lang="en-US"/>
          </a:p>
          <a:p>
            <a:pPr>
              <a:buClr>
                <a:srgbClr val="9E3611"/>
              </a:buClr>
            </a:pPr>
            <a:endParaRPr lang="en-US"/>
          </a:p>
        </p:txBody>
      </p:sp>
      <p:pic>
        <p:nvPicPr>
          <p:cNvPr id="8" name="Picture 4">
            <a:extLst>
              <a:ext uri="{FF2B5EF4-FFF2-40B4-BE49-F238E27FC236}">
                <a16:creationId xmlns:a16="http://schemas.microsoft.com/office/drawing/2014/main" id="{F57CBC03-0ED4-4FE9-B26F-9E14FDB638AB}"/>
              </a:ext>
            </a:extLst>
          </p:cNvPr>
          <p:cNvPicPr>
            <a:picLocks noChangeAspect="1"/>
          </p:cNvPicPr>
          <p:nvPr/>
        </p:nvPicPr>
        <p:blipFill rotWithShape="1">
          <a:blip r:embed="rId2"/>
          <a:srcRect l="21416" r="28853" b="-2"/>
          <a:stretch/>
        </p:blipFill>
        <p:spPr>
          <a:xfrm>
            <a:off x="4773283" y="2199735"/>
            <a:ext cx="3579876" cy="3980688"/>
          </a:xfrm>
          <a:prstGeom prst="rect">
            <a:avLst/>
          </a:prstGeom>
        </p:spPr>
      </p:pic>
    </p:spTree>
    <p:extLst>
      <p:ext uri="{BB962C8B-B14F-4D97-AF65-F5344CB8AC3E}">
        <p14:creationId xmlns:p14="http://schemas.microsoft.com/office/powerpoint/2010/main" val="44063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3547-242D-4286-B3DF-3E73FC625398}"/>
              </a:ext>
            </a:extLst>
          </p:cNvPr>
          <p:cNvSpPr>
            <a:spLocks noGrp="1"/>
          </p:cNvSpPr>
          <p:nvPr>
            <p:ph type="title"/>
          </p:nvPr>
        </p:nvSpPr>
        <p:spPr/>
        <p:txBody>
          <a:bodyPr/>
          <a:lstStyle/>
          <a:p>
            <a:pPr algn="ctr"/>
            <a:r>
              <a:rPr lang="en-US">
                <a:solidFill>
                  <a:schemeClr val="tx1"/>
                </a:solidFill>
              </a:rPr>
              <a:t>Benefits</a:t>
            </a:r>
            <a:endParaRPr lang="en-US"/>
          </a:p>
        </p:txBody>
      </p:sp>
      <p:sp>
        <p:nvSpPr>
          <p:cNvPr id="3" name="Content Placeholder 2">
            <a:extLst>
              <a:ext uri="{FF2B5EF4-FFF2-40B4-BE49-F238E27FC236}">
                <a16:creationId xmlns:a16="http://schemas.microsoft.com/office/drawing/2014/main" id="{142A2544-B812-4C8E-8EBE-F9E8F59E3842}"/>
              </a:ext>
            </a:extLst>
          </p:cNvPr>
          <p:cNvSpPr>
            <a:spLocks noGrp="1"/>
          </p:cNvSpPr>
          <p:nvPr>
            <p:ph idx="1"/>
          </p:nvPr>
        </p:nvSpPr>
        <p:spPr/>
        <p:txBody>
          <a:bodyPr vert="horz" lIns="91440" tIns="45720" rIns="91440" bIns="45720" rtlCol="0" anchor="t">
            <a:normAutofit/>
          </a:bodyPr>
          <a:lstStyle/>
          <a:p>
            <a:r>
              <a:rPr lang="en-US" sz="2000"/>
              <a:t>Reduced Aggressive Driving 82%</a:t>
            </a:r>
          </a:p>
          <a:p>
            <a:pPr>
              <a:buClr>
                <a:srgbClr val="9E3611"/>
              </a:buClr>
            </a:pPr>
            <a:r>
              <a:rPr lang="en-US" sz="2000"/>
              <a:t>Saving on Car Insurance 80%</a:t>
            </a:r>
          </a:p>
          <a:p>
            <a:pPr>
              <a:buClr>
                <a:srgbClr val="9E3611"/>
              </a:buClr>
            </a:pPr>
            <a:r>
              <a:rPr lang="en-US" sz="2000"/>
              <a:t>New Mobility Options for people with Disabilities 78%</a:t>
            </a:r>
          </a:p>
          <a:p>
            <a:pPr>
              <a:buClr>
                <a:srgbClr val="9E3611"/>
              </a:buClr>
            </a:pPr>
            <a:r>
              <a:rPr lang="en-US" sz="2000"/>
              <a:t>Better Fuel Efficiency</a:t>
            </a:r>
          </a:p>
          <a:p>
            <a:pPr>
              <a:buClr>
                <a:srgbClr val="9E3611"/>
              </a:buClr>
              <a:buSzPct val="129999"/>
            </a:pPr>
            <a:r>
              <a:rPr lang="en-US" sz="2000"/>
              <a:t>Fewer traffic collisions</a:t>
            </a:r>
            <a:r>
              <a:rPr lang="en-US" sz="2800"/>
              <a:t> </a:t>
            </a:r>
            <a:endParaRPr lang="en-US">
              <a:solidFill>
                <a:schemeClr val="tx1"/>
              </a:solidFill>
            </a:endParaRPr>
          </a:p>
          <a:p>
            <a:pPr marL="0" indent="0">
              <a:buClr>
                <a:srgbClr val="9E3611"/>
              </a:buClr>
              <a:buNone/>
            </a:pPr>
            <a:endParaRPr lang="en-US"/>
          </a:p>
        </p:txBody>
      </p:sp>
      <p:sp>
        <p:nvSpPr>
          <p:cNvPr id="4" name="Star: 5 Points 3">
            <a:extLst>
              <a:ext uri="{FF2B5EF4-FFF2-40B4-BE49-F238E27FC236}">
                <a16:creationId xmlns:a16="http://schemas.microsoft.com/office/drawing/2014/main" id="{88502BD5-A7DD-426C-A8D4-421401F80EDD}"/>
              </a:ext>
            </a:extLst>
          </p:cNvPr>
          <p:cNvSpPr/>
          <p:nvPr/>
        </p:nvSpPr>
        <p:spPr>
          <a:xfrm>
            <a:off x="7077075" y="0"/>
            <a:ext cx="1988747" cy="179161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8731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BDD572F-E1BF-490E-8598-924F38B493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40</Slides>
  <Notes>1</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Mesh</vt:lpstr>
      <vt:lpstr>PowerPoint Presentation</vt:lpstr>
      <vt:lpstr>PowerPoint Presentation</vt:lpstr>
      <vt:lpstr>PowerPoint Presentation</vt:lpstr>
      <vt:lpstr>PowerPoint Presentation</vt:lpstr>
      <vt:lpstr>The advancement of creativity </vt:lpstr>
      <vt:lpstr> number of accidents</vt:lpstr>
      <vt:lpstr>PowerPoint Presentation</vt:lpstr>
      <vt:lpstr>safer because.... </vt:lpstr>
      <vt:lpstr>Benefits</vt:lpstr>
      <vt:lpstr>Some self-driving cars include......</vt:lpstr>
      <vt:lpstr>Tesla</vt:lpstr>
      <vt:lpstr>PowerPoint Presentation</vt:lpstr>
      <vt:lpstr>PowerPoint Presentation</vt:lpstr>
      <vt:lpstr>waymo</vt:lpstr>
      <vt:lpstr>PowerPoint Presentation</vt:lpstr>
      <vt:lpstr>Te connectivity </vt:lpstr>
      <vt:lpstr>Intel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2017-11-05T20:47:45Z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TC019192499991</vt:lpwstr>
  </property>
</Properties>
</file>